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7" d="100"/>
          <a:sy n="87" d="100"/>
        </p:scale>
        <p:origin x="49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9150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3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18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5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4.png"/><Relationship Id="rId10" Type="http://schemas.openxmlformats.org/officeDocument/2006/relationships/image" Target="../media/image21.png"/><Relationship Id="rId4" Type="http://schemas.openxmlformats.org/officeDocument/2006/relationships/image" Target="../media/image18.pn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23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12000"/>
          </a:blip>
          <a:stretch>
            <a:fillRect/>
          </a:stretch>
        </p:blipFill>
        <p:spPr>
          <a:xfrm>
            <a:off x="8778240" y="731520"/>
            <a:ext cx="2926080" cy="292608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>
            <a:alphaModFix amt="13000"/>
          </a:blip>
          <a:stretch>
            <a:fillRect/>
          </a:stretch>
        </p:blipFill>
        <p:spPr>
          <a:xfrm>
            <a:off x="182880" y="4206240"/>
            <a:ext cx="2194560" cy="219456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914400" y="13716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400" dirty="0">
                <a:solidFill>
                  <a:srgbClr val="00B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II  </a:t>
            </a:r>
            <a:endParaRPr lang="en-US" sz="1400" dirty="0"/>
          </a:p>
        </p:txBody>
      </p:sp>
      <p:sp>
        <p:nvSpPr>
          <p:cNvPr id="5" name="Text 1"/>
          <p:cNvSpPr/>
          <p:nvPr/>
        </p:nvSpPr>
        <p:spPr>
          <a:xfrm>
            <a:off x="868680" y="1828800"/>
            <a:ext cx="105156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Cloud Architecture</a:t>
            </a:r>
            <a:endParaRPr lang="en-US" sz="5400" dirty="0"/>
          </a:p>
        </p:txBody>
      </p:sp>
      <p:sp>
        <p:nvSpPr>
          <p:cNvPr id="6" name="Text 2"/>
          <p:cNvSpPr/>
          <p:nvPr/>
        </p:nvSpPr>
        <p:spPr>
          <a:xfrm>
            <a:off x="868680" y="2697480"/>
            <a:ext cx="105156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00B4A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&amp; Infrastructure</a:t>
            </a:r>
            <a:endParaRPr lang="en-US" sz="5400" dirty="0"/>
          </a:p>
        </p:txBody>
      </p:sp>
      <p:sp>
        <p:nvSpPr>
          <p:cNvPr id="7" name="Text 3"/>
          <p:cNvSpPr/>
          <p:nvPr/>
        </p:nvSpPr>
        <p:spPr>
          <a:xfrm>
            <a:off x="914400" y="3886200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Architecture layers, anatomy, network connectivity, managing the cloud, and migrating applications</a:t>
            </a:r>
            <a:endParaRPr lang="en-US" sz="1700" dirty="0"/>
          </a:p>
        </p:txBody>
      </p:sp>
      <p:sp>
        <p:nvSpPr>
          <p:cNvPr id="8" name="Text 4"/>
          <p:cNvSpPr/>
          <p:nvPr/>
        </p:nvSpPr>
        <p:spPr>
          <a:xfrm>
            <a:off x="914400" y="5989320"/>
            <a:ext cx="10332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8FA6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Adapted from  ·  Essentials of Cloud Computing — K. Chandrasekaran (CRC Press), Chapter 3</a:t>
            </a:r>
            <a:endParaRPr lang="en-US" sz="12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658368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MANAGING THE CLOUD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332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Managing the Infrastructure</a:t>
            </a:r>
            <a:endParaRPr lang="en-US" sz="2900" dirty="0"/>
          </a:p>
        </p:txBody>
      </p:sp>
      <p:sp>
        <p:nvSpPr>
          <p:cNvPr id="6" name="Text 3"/>
          <p:cNvSpPr/>
          <p:nvPr/>
        </p:nvSpPr>
        <p:spPr>
          <a:xfrm>
            <a:off x="548640" y="1481328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Infrastructure management keeps the pooled physical and virtual resources healthy, efficient, and fairly shared.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402336" y="2194560"/>
            <a:ext cx="3639312" cy="1371600"/>
          </a:xfrm>
          <a:prstGeom prst="roundRect">
            <a:avLst>
              <a:gd name="adj" fmla="val 6667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658368" y="2468880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672" y="2615184"/>
            <a:ext cx="274320" cy="27432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389888" y="2395728"/>
            <a:ext cx="24963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Provisioning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1389888" y="2724912"/>
            <a:ext cx="24963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Allocate and release compute, storage, and network as demand changes.</a:t>
            </a:r>
            <a:endParaRPr lang="en-US" sz="1100" dirty="0"/>
          </a:p>
        </p:txBody>
      </p:sp>
      <p:sp>
        <p:nvSpPr>
          <p:cNvPr id="12" name="Shape 8"/>
          <p:cNvSpPr/>
          <p:nvPr/>
        </p:nvSpPr>
        <p:spPr>
          <a:xfrm>
            <a:off x="4261104" y="2194560"/>
            <a:ext cx="3639312" cy="1371600"/>
          </a:xfrm>
          <a:prstGeom prst="roundRect">
            <a:avLst>
              <a:gd name="adj" fmla="val 6667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17136" y="2468880"/>
            <a:ext cx="566928" cy="566928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3440" y="2615184"/>
            <a:ext cx="274320" cy="27432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248656" y="2395728"/>
            <a:ext cx="24963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Load balancing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5248656" y="2724912"/>
            <a:ext cx="24963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Spread work across resources to avoid hotspots and bottlenecks.</a:t>
            </a:r>
            <a:endParaRPr lang="en-US" sz="1100" dirty="0"/>
          </a:p>
        </p:txBody>
      </p:sp>
      <p:sp>
        <p:nvSpPr>
          <p:cNvPr id="17" name="Shape 12"/>
          <p:cNvSpPr/>
          <p:nvPr/>
        </p:nvSpPr>
        <p:spPr>
          <a:xfrm>
            <a:off x="8119872" y="2194560"/>
            <a:ext cx="3639312" cy="1371600"/>
          </a:xfrm>
          <a:prstGeom prst="roundRect">
            <a:avLst>
              <a:gd name="adj" fmla="val 6667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375904" y="2468880"/>
            <a:ext cx="566928" cy="566928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22208" y="2615184"/>
            <a:ext cx="274320" cy="27432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9107424" y="2395728"/>
            <a:ext cx="24963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Monitoring</a:t>
            </a:r>
            <a:endParaRPr lang="en-US" sz="1450" dirty="0"/>
          </a:p>
        </p:txBody>
      </p:sp>
      <p:sp>
        <p:nvSpPr>
          <p:cNvPr id="21" name="Text 15"/>
          <p:cNvSpPr/>
          <p:nvPr/>
        </p:nvSpPr>
        <p:spPr>
          <a:xfrm>
            <a:off x="9107424" y="2724912"/>
            <a:ext cx="24963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 health and performance; detect and recover from faults.</a:t>
            </a:r>
            <a:endParaRPr lang="en-US" sz="1100" dirty="0"/>
          </a:p>
        </p:txBody>
      </p:sp>
      <p:sp>
        <p:nvSpPr>
          <p:cNvPr id="22" name="Shape 16"/>
          <p:cNvSpPr/>
          <p:nvPr/>
        </p:nvSpPr>
        <p:spPr>
          <a:xfrm>
            <a:off x="402336" y="3785616"/>
            <a:ext cx="3639312" cy="1371600"/>
          </a:xfrm>
          <a:prstGeom prst="roundRect">
            <a:avLst>
              <a:gd name="adj" fmla="val 6667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3" name="Shape 17"/>
          <p:cNvSpPr/>
          <p:nvPr/>
        </p:nvSpPr>
        <p:spPr>
          <a:xfrm>
            <a:off x="658368" y="4059936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4672" y="4206240"/>
            <a:ext cx="274320" cy="274320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1389888" y="3986784"/>
            <a:ext cx="24963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Metering &amp; billing</a:t>
            </a:r>
            <a:endParaRPr lang="en-US" sz="1450" dirty="0"/>
          </a:p>
        </p:txBody>
      </p:sp>
      <p:sp>
        <p:nvSpPr>
          <p:cNvPr id="26" name="Text 19"/>
          <p:cNvSpPr/>
          <p:nvPr/>
        </p:nvSpPr>
        <p:spPr>
          <a:xfrm>
            <a:off x="1389888" y="4315968"/>
            <a:ext cx="24963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 usage per customer and charge on a pay-per-use basis.</a:t>
            </a:r>
            <a:endParaRPr lang="en-US" sz="1100" dirty="0"/>
          </a:p>
        </p:txBody>
      </p:sp>
      <p:sp>
        <p:nvSpPr>
          <p:cNvPr id="27" name="Shape 20"/>
          <p:cNvSpPr/>
          <p:nvPr/>
        </p:nvSpPr>
        <p:spPr>
          <a:xfrm>
            <a:off x="4261104" y="3785616"/>
            <a:ext cx="3639312" cy="1371600"/>
          </a:xfrm>
          <a:prstGeom prst="roundRect">
            <a:avLst>
              <a:gd name="adj" fmla="val 6667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8" name="Shape 21"/>
          <p:cNvSpPr/>
          <p:nvPr/>
        </p:nvSpPr>
        <p:spPr>
          <a:xfrm>
            <a:off x="4517136" y="4059936"/>
            <a:ext cx="566928" cy="566928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9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63440" y="4206240"/>
            <a:ext cx="274320" cy="274320"/>
          </a:xfrm>
          <a:prstGeom prst="rect">
            <a:avLst/>
          </a:prstGeom>
        </p:spPr>
      </p:pic>
      <p:sp>
        <p:nvSpPr>
          <p:cNvPr id="30" name="Text 22"/>
          <p:cNvSpPr/>
          <p:nvPr/>
        </p:nvSpPr>
        <p:spPr>
          <a:xfrm>
            <a:off x="5248656" y="3986784"/>
            <a:ext cx="24963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Security</a:t>
            </a:r>
            <a:endParaRPr lang="en-US" sz="1450" dirty="0"/>
          </a:p>
        </p:txBody>
      </p:sp>
      <p:sp>
        <p:nvSpPr>
          <p:cNvPr id="31" name="Text 23"/>
          <p:cNvSpPr/>
          <p:nvPr/>
        </p:nvSpPr>
        <p:spPr>
          <a:xfrm>
            <a:off x="5248656" y="4315968"/>
            <a:ext cx="24963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 resources with access control, isolation, and encryption.</a:t>
            </a:r>
            <a:endParaRPr lang="en-US" sz="1100" dirty="0"/>
          </a:p>
        </p:txBody>
      </p:sp>
      <p:sp>
        <p:nvSpPr>
          <p:cNvPr id="32" name="Shape 24"/>
          <p:cNvSpPr/>
          <p:nvPr/>
        </p:nvSpPr>
        <p:spPr>
          <a:xfrm>
            <a:off x="8119872" y="3785616"/>
            <a:ext cx="3639312" cy="1371600"/>
          </a:xfrm>
          <a:prstGeom prst="roundRect">
            <a:avLst>
              <a:gd name="adj" fmla="val 6667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33" name="Shape 25"/>
          <p:cNvSpPr/>
          <p:nvPr/>
        </p:nvSpPr>
        <p:spPr>
          <a:xfrm>
            <a:off x="8375904" y="4059936"/>
            <a:ext cx="566928" cy="566928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4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22208" y="4206240"/>
            <a:ext cx="274320" cy="274320"/>
          </a:xfrm>
          <a:prstGeom prst="rect">
            <a:avLst/>
          </a:prstGeom>
        </p:spPr>
      </p:pic>
      <p:sp>
        <p:nvSpPr>
          <p:cNvPr id="35" name="Text 26"/>
          <p:cNvSpPr/>
          <p:nvPr/>
        </p:nvSpPr>
        <p:spPr>
          <a:xfrm>
            <a:off x="9107424" y="3986784"/>
            <a:ext cx="24963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SLA management</a:t>
            </a:r>
            <a:endParaRPr lang="en-US" sz="1450" dirty="0"/>
          </a:p>
        </p:txBody>
      </p:sp>
      <p:sp>
        <p:nvSpPr>
          <p:cNvPr id="36" name="Text 27"/>
          <p:cNvSpPr/>
          <p:nvPr/>
        </p:nvSpPr>
        <p:spPr>
          <a:xfrm>
            <a:off x="9107424" y="4315968"/>
            <a:ext cx="249631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 the agreed availability and performance guarantees.</a:t>
            </a:r>
            <a:endParaRPr lang="en-US" sz="1100" dirty="0"/>
          </a:p>
        </p:txBody>
      </p:sp>
      <p:sp>
        <p:nvSpPr>
          <p:cNvPr id="37" name="Text 28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658368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MANAGING THE CLOUD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332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Managing the Application</a:t>
            </a:r>
            <a:endParaRPr lang="en-US" sz="2900" dirty="0"/>
          </a:p>
        </p:txBody>
      </p:sp>
      <p:sp>
        <p:nvSpPr>
          <p:cNvPr id="6" name="Text 3"/>
          <p:cNvSpPr/>
          <p:nvPr/>
        </p:nvSpPr>
        <p:spPr>
          <a:xfrm>
            <a:off x="548640" y="1481328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management focuses on the software delivered to users — getting it live, keeping it responsive, and improving it.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283464" y="2148840"/>
            <a:ext cx="2761488" cy="2743200"/>
          </a:xfrm>
          <a:prstGeom prst="roundRect">
            <a:avLst>
              <a:gd name="adj" fmla="val 3333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1229868" y="2423160"/>
            <a:ext cx="868680" cy="868680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6756" y="2670048"/>
            <a:ext cx="374904" cy="37490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66344" y="3383280"/>
            <a:ext cx="23957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466344" y="3657600"/>
            <a:ext cx="239572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Deploy</a:t>
            </a:r>
            <a:endParaRPr lang="en-US" sz="1700" dirty="0"/>
          </a:p>
        </p:txBody>
      </p:sp>
      <p:sp>
        <p:nvSpPr>
          <p:cNvPr id="12" name="Text 8"/>
          <p:cNvSpPr/>
          <p:nvPr/>
        </p:nvSpPr>
        <p:spPr>
          <a:xfrm>
            <a:off x="539496" y="4114800"/>
            <a:ext cx="224942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Publish the application onto the cloud platform and make it available.</a:t>
            </a:r>
            <a:endParaRPr lang="en-US" sz="1150" dirty="0"/>
          </a:p>
        </p:txBody>
      </p:sp>
      <p:sp>
        <p:nvSpPr>
          <p:cNvPr id="13" name="Shape 9"/>
          <p:cNvSpPr/>
          <p:nvPr/>
        </p:nvSpPr>
        <p:spPr>
          <a:xfrm>
            <a:off x="3227832" y="2148840"/>
            <a:ext cx="2761488" cy="2743200"/>
          </a:xfrm>
          <a:prstGeom prst="roundRect">
            <a:avLst>
              <a:gd name="adj" fmla="val 3333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4174236" y="2423160"/>
            <a:ext cx="868680" cy="868680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1124" y="2670048"/>
            <a:ext cx="374904" cy="374904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3410712" y="3383280"/>
            <a:ext cx="23957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</a:t>
            </a:r>
            <a:endParaRPr lang="en-US" sz="1100" dirty="0"/>
          </a:p>
        </p:txBody>
      </p:sp>
      <p:sp>
        <p:nvSpPr>
          <p:cNvPr id="17" name="Text 12"/>
          <p:cNvSpPr/>
          <p:nvPr/>
        </p:nvSpPr>
        <p:spPr>
          <a:xfrm>
            <a:off x="3410712" y="3657600"/>
            <a:ext cx="239572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Scale</a:t>
            </a:r>
            <a:endParaRPr lang="en-US" sz="1700" dirty="0"/>
          </a:p>
        </p:txBody>
      </p:sp>
      <p:sp>
        <p:nvSpPr>
          <p:cNvPr id="18" name="Text 13"/>
          <p:cNvSpPr/>
          <p:nvPr/>
        </p:nvSpPr>
        <p:spPr>
          <a:xfrm>
            <a:off x="3483864" y="4114800"/>
            <a:ext cx="224942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or remove capacity automatically as user demand rises and falls.</a:t>
            </a:r>
            <a:endParaRPr lang="en-US" sz="1150" dirty="0"/>
          </a:p>
        </p:txBody>
      </p:sp>
      <p:sp>
        <p:nvSpPr>
          <p:cNvPr id="19" name="Shape 14"/>
          <p:cNvSpPr/>
          <p:nvPr/>
        </p:nvSpPr>
        <p:spPr>
          <a:xfrm>
            <a:off x="6172200" y="2148840"/>
            <a:ext cx="2761488" cy="2743200"/>
          </a:xfrm>
          <a:prstGeom prst="roundRect">
            <a:avLst>
              <a:gd name="adj" fmla="val 3333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7118604" y="2423160"/>
            <a:ext cx="868680" cy="86868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65492" y="2670048"/>
            <a:ext cx="374904" cy="374904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6355080" y="3383280"/>
            <a:ext cx="23957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</a:t>
            </a:r>
            <a:endParaRPr lang="en-US" sz="1100" dirty="0"/>
          </a:p>
        </p:txBody>
      </p:sp>
      <p:sp>
        <p:nvSpPr>
          <p:cNvPr id="23" name="Text 17"/>
          <p:cNvSpPr/>
          <p:nvPr/>
        </p:nvSpPr>
        <p:spPr>
          <a:xfrm>
            <a:off x="6355080" y="3657600"/>
            <a:ext cx="239572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Monitor</a:t>
            </a:r>
            <a:endParaRPr lang="en-US" sz="1700" dirty="0"/>
          </a:p>
        </p:txBody>
      </p:sp>
      <p:sp>
        <p:nvSpPr>
          <p:cNvPr id="24" name="Text 18"/>
          <p:cNvSpPr/>
          <p:nvPr/>
        </p:nvSpPr>
        <p:spPr>
          <a:xfrm>
            <a:off x="6428232" y="4114800"/>
            <a:ext cx="224942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Watch response time, errors, and availability against targets.</a:t>
            </a:r>
            <a:endParaRPr lang="en-US" sz="1150" dirty="0"/>
          </a:p>
        </p:txBody>
      </p:sp>
      <p:sp>
        <p:nvSpPr>
          <p:cNvPr id="25" name="Shape 19"/>
          <p:cNvSpPr/>
          <p:nvPr/>
        </p:nvSpPr>
        <p:spPr>
          <a:xfrm>
            <a:off x="9116568" y="2148840"/>
            <a:ext cx="2761488" cy="2743200"/>
          </a:xfrm>
          <a:prstGeom prst="roundRect">
            <a:avLst>
              <a:gd name="adj" fmla="val 3333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6" name="Shape 20"/>
          <p:cNvSpPr/>
          <p:nvPr/>
        </p:nvSpPr>
        <p:spPr>
          <a:xfrm>
            <a:off x="10062972" y="2423160"/>
            <a:ext cx="868680" cy="868680"/>
          </a:xfrm>
          <a:prstGeom prst="ellipse">
            <a:avLst/>
          </a:prstGeom>
          <a:solidFill>
            <a:srgbClr val="16233F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09860" y="2670048"/>
            <a:ext cx="374904" cy="374904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9299448" y="3383280"/>
            <a:ext cx="23957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4</a:t>
            </a:r>
            <a:endParaRPr lang="en-US" sz="1100" dirty="0"/>
          </a:p>
        </p:txBody>
      </p:sp>
      <p:sp>
        <p:nvSpPr>
          <p:cNvPr id="29" name="Text 22"/>
          <p:cNvSpPr/>
          <p:nvPr/>
        </p:nvSpPr>
        <p:spPr>
          <a:xfrm>
            <a:off x="9299448" y="3657600"/>
            <a:ext cx="239572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Update &amp; maintain</a:t>
            </a:r>
            <a:endParaRPr lang="en-US" sz="1700" dirty="0"/>
          </a:p>
        </p:txBody>
      </p:sp>
      <p:sp>
        <p:nvSpPr>
          <p:cNvPr id="30" name="Text 23"/>
          <p:cNvSpPr/>
          <p:nvPr/>
        </p:nvSpPr>
        <p:spPr>
          <a:xfrm>
            <a:off x="9372600" y="4114800"/>
            <a:ext cx="224942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Push non-disruptive updates and fixes without downtime.</a:t>
            </a:r>
            <a:endParaRPr lang="en-US" sz="1150" dirty="0"/>
          </a:p>
        </p:txBody>
      </p:sp>
      <p:sp>
        <p:nvSpPr>
          <p:cNvPr id="31" name="Text 24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658368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MIGRATING APPLICATIONS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332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Phases of Cloud Migration</a:t>
            </a:r>
            <a:endParaRPr lang="en-US" sz="2900" dirty="0"/>
          </a:p>
        </p:txBody>
      </p:sp>
      <p:sp>
        <p:nvSpPr>
          <p:cNvPr id="6" name="Text 3"/>
          <p:cNvSpPr/>
          <p:nvPr/>
        </p:nvSpPr>
        <p:spPr>
          <a:xfrm>
            <a:off x="548640" y="1481328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Moving an existing application to the cloud is a staged process — assess first, migrate carefully, then optimize.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521208" y="2331720"/>
            <a:ext cx="2084832" cy="2743200"/>
          </a:xfrm>
          <a:prstGeom prst="roundRect">
            <a:avLst>
              <a:gd name="adj" fmla="val 4386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1129284" y="2606040"/>
            <a:ext cx="868680" cy="868680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9" name="Text 6"/>
          <p:cNvSpPr/>
          <p:nvPr/>
        </p:nvSpPr>
        <p:spPr>
          <a:xfrm>
            <a:off x="1129284" y="2606040"/>
            <a:ext cx="868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1</a:t>
            </a:r>
            <a:endParaRPr lang="en-US" sz="340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>
            <a:alphaModFix amt="75000"/>
          </a:blip>
          <a:stretch>
            <a:fillRect/>
          </a:stretch>
        </p:blipFill>
        <p:spPr>
          <a:xfrm>
            <a:off x="1947672" y="2606040"/>
            <a:ext cx="384048" cy="38404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658368" y="3611880"/>
            <a:ext cx="18105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Assess</a:t>
            </a:r>
            <a:endParaRPr lang="en-US" sz="1550" dirty="0"/>
          </a:p>
        </p:txBody>
      </p:sp>
      <p:sp>
        <p:nvSpPr>
          <p:cNvPr id="12" name="Text 8"/>
          <p:cNvSpPr/>
          <p:nvPr/>
        </p:nvSpPr>
        <p:spPr>
          <a:xfrm>
            <a:off x="704088" y="4023360"/>
            <a:ext cx="171907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Study the application, its dependencies, cost, and cloud readiness.</a:t>
            </a:r>
            <a:endParaRPr lang="en-US" sz="1080" dirty="0"/>
          </a:p>
        </p:txBody>
      </p:sp>
      <p:sp>
        <p:nvSpPr>
          <p:cNvPr id="13" name="Shape 9"/>
          <p:cNvSpPr/>
          <p:nvPr/>
        </p:nvSpPr>
        <p:spPr>
          <a:xfrm>
            <a:off x="2779776" y="2331720"/>
            <a:ext cx="2084832" cy="2743200"/>
          </a:xfrm>
          <a:prstGeom prst="roundRect">
            <a:avLst>
              <a:gd name="adj" fmla="val 4386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3387852" y="2606040"/>
            <a:ext cx="868680" cy="868680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5" name="Text 11"/>
          <p:cNvSpPr/>
          <p:nvPr/>
        </p:nvSpPr>
        <p:spPr>
          <a:xfrm>
            <a:off x="3387852" y="2606040"/>
            <a:ext cx="868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2</a:t>
            </a:r>
            <a:endParaRPr lang="en-US" sz="3400" dirty="0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>
            <a:alphaModFix amt="75000"/>
          </a:blip>
          <a:stretch>
            <a:fillRect/>
          </a:stretch>
        </p:blipFill>
        <p:spPr>
          <a:xfrm>
            <a:off x="4206240" y="2606040"/>
            <a:ext cx="384048" cy="384048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2916936" y="3611880"/>
            <a:ext cx="18105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Plan &amp; isolate</a:t>
            </a:r>
            <a:endParaRPr lang="en-US" sz="1550" dirty="0"/>
          </a:p>
        </p:txBody>
      </p:sp>
      <p:sp>
        <p:nvSpPr>
          <p:cNvPr id="18" name="Text 13"/>
          <p:cNvSpPr/>
          <p:nvPr/>
        </p:nvSpPr>
        <p:spPr>
          <a:xfrm>
            <a:off x="2962656" y="4023360"/>
            <a:ext cx="171907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 the current environment and separate what will move.</a:t>
            </a:r>
            <a:endParaRPr lang="en-US" sz="1080" dirty="0"/>
          </a:p>
        </p:txBody>
      </p:sp>
      <p:sp>
        <p:nvSpPr>
          <p:cNvPr id="19" name="Shape 14"/>
          <p:cNvSpPr/>
          <p:nvPr/>
        </p:nvSpPr>
        <p:spPr>
          <a:xfrm>
            <a:off x="5038344" y="2331720"/>
            <a:ext cx="2084832" cy="2743200"/>
          </a:xfrm>
          <a:prstGeom prst="roundRect">
            <a:avLst>
              <a:gd name="adj" fmla="val 4386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5646420" y="2606040"/>
            <a:ext cx="868680" cy="86868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1" name="Text 16"/>
          <p:cNvSpPr/>
          <p:nvPr/>
        </p:nvSpPr>
        <p:spPr>
          <a:xfrm>
            <a:off x="5646420" y="2606040"/>
            <a:ext cx="868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3</a:t>
            </a:r>
            <a:endParaRPr lang="en-US" sz="3400" dirty="0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6">
            <a:alphaModFix amt="75000"/>
          </a:blip>
          <a:stretch>
            <a:fillRect/>
          </a:stretch>
        </p:blipFill>
        <p:spPr>
          <a:xfrm>
            <a:off x="6464808" y="2606040"/>
            <a:ext cx="384048" cy="384048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5175504" y="3611880"/>
            <a:ext cx="18105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Migrate / re-architect</a:t>
            </a:r>
            <a:endParaRPr lang="en-US" sz="1550" dirty="0"/>
          </a:p>
        </p:txBody>
      </p:sp>
      <p:sp>
        <p:nvSpPr>
          <p:cNvPr id="24" name="Text 18"/>
          <p:cNvSpPr/>
          <p:nvPr/>
        </p:nvSpPr>
        <p:spPr>
          <a:xfrm>
            <a:off x="5221224" y="4023360"/>
            <a:ext cx="171907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 or redesign the application to use cloud services.</a:t>
            </a:r>
            <a:endParaRPr lang="en-US" sz="1080" dirty="0"/>
          </a:p>
        </p:txBody>
      </p:sp>
      <p:sp>
        <p:nvSpPr>
          <p:cNvPr id="25" name="Shape 19"/>
          <p:cNvSpPr/>
          <p:nvPr/>
        </p:nvSpPr>
        <p:spPr>
          <a:xfrm>
            <a:off x="7296912" y="2331720"/>
            <a:ext cx="2084832" cy="2743200"/>
          </a:xfrm>
          <a:prstGeom prst="roundRect">
            <a:avLst>
              <a:gd name="adj" fmla="val 4386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6" name="Shape 20"/>
          <p:cNvSpPr/>
          <p:nvPr/>
        </p:nvSpPr>
        <p:spPr>
          <a:xfrm>
            <a:off x="7904988" y="2606040"/>
            <a:ext cx="868680" cy="868680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7" name="Text 21"/>
          <p:cNvSpPr/>
          <p:nvPr/>
        </p:nvSpPr>
        <p:spPr>
          <a:xfrm>
            <a:off x="7904988" y="2606040"/>
            <a:ext cx="868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4</a:t>
            </a:r>
            <a:endParaRPr lang="en-US" sz="3400" dirty="0"/>
          </a:p>
        </p:txBody>
      </p:sp>
      <p:pic>
        <p:nvPicPr>
          <p:cNvPr id="28" name="Image 4" descr="preencoded.png"/>
          <p:cNvPicPr>
            <a:picLocks noChangeAspect="1"/>
          </p:cNvPicPr>
          <p:nvPr/>
        </p:nvPicPr>
        <p:blipFill>
          <a:blip r:embed="rId7">
            <a:alphaModFix amt="75000"/>
          </a:blip>
          <a:stretch>
            <a:fillRect/>
          </a:stretch>
        </p:blipFill>
        <p:spPr>
          <a:xfrm>
            <a:off x="8723376" y="2606040"/>
            <a:ext cx="384048" cy="384048"/>
          </a:xfrm>
          <a:prstGeom prst="rect">
            <a:avLst/>
          </a:prstGeom>
        </p:spPr>
      </p:pic>
      <p:sp>
        <p:nvSpPr>
          <p:cNvPr id="29" name="Text 22"/>
          <p:cNvSpPr/>
          <p:nvPr/>
        </p:nvSpPr>
        <p:spPr>
          <a:xfrm>
            <a:off x="7434072" y="3611880"/>
            <a:ext cx="18105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Test &amp; validate</a:t>
            </a:r>
            <a:endParaRPr lang="en-US" sz="1550" dirty="0"/>
          </a:p>
        </p:txBody>
      </p:sp>
      <p:sp>
        <p:nvSpPr>
          <p:cNvPr id="30" name="Text 23"/>
          <p:cNvSpPr/>
          <p:nvPr/>
        </p:nvSpPr>
        <p:spPr>
          <a:xfrm>
            <a:off x="7479792" y="4023360"/>
            <a:ext cx="171907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Verify correctness, performance, and security in the cloud.</a:t>
            </a:r>
            <a:endParaRPr lang="en-US" sz="1080" dirty="0"/>
          </a:p>
        </p:txBody>
      </p:sp>
      <p:sp>
        <p:nvSpPr>
          <p:cNvPr id="31" name="Shape 24"/>
          <p:cNvSpPr/>
          <p:nvPr/>
        </p:nvSpPr>
        <p:spPr>
          <a:xfrm>
            <a:off x="9555480" y="2331720"/>
            <a:ext cx="2084832" cy="2743200"/>
          </a:xfrm>
          <a:prstGeom prst="roundRect">
            <a:avLst>
              <a:gd name="adj" fmla="val 4386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32" name="Shape 25"/>
          <p:cNvSpPr/>
          <p:nvPr/>
        </p:nvSpPr>
        <p:spPr>
          <a:xfrm>
            <a:off x="10163556" y="2606040"/>
            <a:ext cx="868680" cy="868680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33" name="Text 26"/>
          <p:cNvSpPr/>
          <p:nvPr/>
        </p:nvSpPr>
        <p:spPr>
          <a:xfrm>
            <a:off x="10163556" y="2606040"/>
            <a:ext cx="868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5</a:t>
            </a:r>
            <a:endParaRPr lang="en-US" sz="3400" dirty="0"/>
          </a:p>
        </p:txBody>
      </p:sp>
      <p:pic>
        <p:nvPicPr>
          <p:cNvPr id="34" name="Image 5" descr="preencoded.png"/>
          <p:cNvPicPr>
            <a:picLocks noChangeAspect="1"/>
          </p:cNvPicPr>
          <p:nvPr/>
        </p:nvPicPr>
        <p:blipFill>
          <a:blip r:embed="rId8">
            <a:alphaModFix amt="75000"/>
          </a:blip>
          <a:stretch>
            <a:fillRect/>
          </a:stretch>
        </p:blipFill>
        <p:spPr>
          <a:xfrm>
            <a:off x="10981944" y="2606040"/>
            <a:ext cx="384048" cy="384048"/>
          </a:xfrm>
          <a:prstGeom prst="rect">
            <a:avLst/>
          </a:prstGeom>
        </p:spPr>
      </p:pic>
      <p:sp>
        <p:nvSpPr>
          <p:cNvPr id="35" name="Text 27"/>
          <p:cNvSpPr/>
          <p:nvPr/>
        </p:nvSpPr>
        <p:spPr>
          <a:xfrm>
            <a:off x="9692640" y="3611880"/>
            <a:ext cx="18105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Optimize</a:t>
            </a:r>
            <a:endParaRPr lang="en-US" sz="1550" dirty="0"/>
          </a:p>
        </p:txBody>
      </p:sp>
      <p:sp>
        <p:nvSpPr>
          <p:cNvPr id="36" name="Text 28"/>
          <p:cNvSpPr/>
          <p:nvPr/>
        </p:nvSpPr>
        <p:spPr>
          <a:xfrm>
            <a:off x="9738360" y="4023360"/>
            <a:ext cx="171907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Tune scaling, cost, and reliability once it is live.</a:t>
            </a:r>
            <a:endParaRPr lang="en-US" sz="1080" dirty="0"/>
          </a:p>
        </p:txBody>
      </p:sp>
      <p:sp>
        <p:nvSpPr>
          <p:cNvPr id="37" name="Text 29"/>
          <p:cNvSpPr/>
          <p:nvPr/>
        </p:nvSpPr>
        <p:spPr>
          <a:xfrm>
            <a:off x="2624328" y="2834640"/>
            <a:ext cx="17373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9FB2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38" name="Text 30"/>
          <p:cNvSpPr/>
          <p:nvPr/>
        </p:nvSpPr>
        <p:spPr>
          <a:xfrm>
            <a:off x="4882896" y="2834640"/>
            <a:ext cx="17373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9FB2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39" name="Text 31"/>
          <p:cNvSpPr/>
          <p:nvPr/>
        </p:nvSpPr>
        <p:spPr>
          <a:xfrm>
            <a:off x="7141464" y="2834640"/>
            <a:ext cx="17373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9FB2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40" name="Text 32"/>
          <p:cNvSpPr/>
          <p:nvPr/>
        </p:nvSpPr>
        <p:spPr>
          <a:xfrm>
            <a:off x="9400032" y="2834640"/>
            <a:ext cx="17373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9FB2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41" name="Text 33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658368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MIGRATING APPLICATIONS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332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Approaches for Cloud Migration</a:t>
            </a:r>
            <a:endParaRPr lang="en-US" sz="2900" dirty="0"/>
          </a:p>
        </p:txBody>
      </p:sp>
      <p:sp>
        <p:nvSpPr>
          <p:cNvPr id="6" name="Text 3"/>
          <p:cNvSpPr/>
          <p:nvPr/>
        </p:nvSpPr>
        <p:spPr>
          <a:xfrm>
            <a:off x="548640" y="1481328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Different applications call for different strategies — from the quickest lift-and-shift to a full cloud-native rebuild.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548640" y="2194560"/>
            <a:ext cx="5486400" cy="2103120"/>
          </a:xfrm>
          <a:prstGeom prst="roundRect">
            <a:avLst>
              <a:gd name="adj" fmla="val 4348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68680" y="2514600"/>
            <a:ext cx="731520" cy="731520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848" y="2715768"/>
            <a:ext cx="329184" cy="32918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783080" y="2560320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Rehost</a:t>
            </a:r>
            <a:endParaRPr lang="en-US" sz="1800" dirty="0"/>
          </a:p>
        </p:txBody>
      </p:sp>
      <p:sp>
        <p:nvSpPr>
          <p:cNvPr id="11" name="Text 7"/>
          <p:cNvSpPr/>
          <p:nvPr/>
        </p:nvSpPr>
        <p:spPr>
          <a:xfrm>
            <a:off x="914400" y="3337560"/>
            <a:ext cx="4800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“Lift and shift” — move the app as-is onto cloud infrastructure. Fastest, least change.</a:t>
            </a:r>
            <a:endParaRPr lang="en-US" sz="1280" dirty="0"/>
          </a:p>
        </p:txBody>
      </p:sp>
      <p:sp>
        <p:nvSpPr>
          <p:cNvPr id="12" name="Shape 8"/>
          <p:cNvSpPr/>
          <p:nvPr/>
        </p:nvSpPr>
        <p:spPr>
          <a:xfrm>
            <a:off x="6309360" y="2194560"/>
            <a:ext cx="5486400" cy="2103120"/>
          </a:xfrm>
          <a:prstGeom prst="roundRect">
            <a:avLst>
              <a:gd name="adj" fmla="val 4348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6629400" y="2514600"/>
            <a:ext cx="731520" cy="731520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0568" y="2715768"/>
            <a:ext cx="329184" cy="32918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543800" y="2560320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Refactor / Revise</a:t>
            </a:r>
            <a:endParaRPr lang="en-US" sz="1800" dirty="0"/>
          </a:p>
        </p:txBody>
      </p:sp>
      <p:sp>
        <p:nvSpPr>
          <p:cNvPr id="16" name="Text 11"/>
          <p:cNvSpPr/>
          <p:nvPr/>
        </p:nvSpPr>
        <p:spPr>
          <a:xfrm>
            <a:off x="6675120" y="3337560"/>
            <a:ext cx="4800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 minor code or config changes so the app better uses cloud features.</a:t>
            </a:r>
            <a:endParaRPr lang="en-US" sz="1280" dirty="0"/>
          </a:p>
        </p:txBody>
      </p:sp>
      <p:sp>
        <p:nvSpPr>
          <p:cNvPr id="17" name="Shape 12"/>
          <p:cNvSpPr/>
          <p:nvPr/>
        </p:nvSpPr>
        <p:spPr>
          <a:xfrm>
            <a:off x="548640" y="4553712"/>
            <a:ext cx="5486400" cy="2103120"/>
          </a:xfrm>
          <a:prstGeom prst="roundRect">
            <a:avLst>
              <a:gd name="adj" fmla="val 4348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68680" y="4873752"/>
            <a:ext cx="731520" cy="73152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9848" y="5074920"/>
            <a:ext cx="329184" cy="32918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783080" y="4919472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Rebuild / Re-architect</a:t>
            </a:r>
            <a:endParaRPr lang="en-US" sz="1800" dirty="0"/>
          </a:p>
        </p:txBody>
      </p:sp>
      <p:sp>
        <p:nvSpPr>
          <p:cNvPr id="21" name="Text 15"/>
          <p:cNvSpPr/>
          <p:nvPr/>
        </p:nvSpPr>
        <p:spPr>
          <a:xfrm>
            <a:off x="914400" y="5696712"/>
            <a:ext cx="4800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Redesign the app to be cloud-native — maximum benefit, most effort.</a:t>
            </a:r>
            <a:endParaRPr lang="en-US" sz="1280" dirty="0"/>
          </a:p>
        </p:txBody>
      </p:sp>
      <p:sp>
        <p:nvSpPr>
          <p:cNvPr id="22" name="Shape 16"/>
          <p:cNvSpPr/>
          <p:nvPr/>
        </p:nvSpPr>
        <p:spPr>
          <a:xfrm>
            <a:off x="6309360" y="4553712"/>
            <a:ext cx="5486400" cy="2103120"/>
          </a:xfrm>
          <a:prstGeom prst="roundRect">
            <a:avLst>
              <a:gd name="adj" fmla="val 4348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3" name="Shape 17"/>
          <p:cNvSpPr/>
          <p:nvPr/>
        </p:nvSpPr>
        <p:spPr>
          <a:xfrm>
            <a:off x="6629400" y="4873752"/>
            <a:ext cx="731520" cy="731520"/>
          </a:xfrm>
          <a:prstGeom prst="ellipse">
            <a:avLst/>
          </a:prstGeom>
          <a:solidFill>
            <a:srgbClr val="16233F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30568" y="5074920"/>
            <a:ext cx="329184" cy="329184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7543800" y="4919472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Replace</a:t>
            </a:r>
            <a:endParaRPr lang="en-US" sz="1800" dirty="0"/>
          </a:p>
        </p:txBody>
      </p:sp>
      <p:sp>
        <p:nvSpPr>
          <p:cNvPr id="26" name="Text 19"/>
          <p:cNvSpPr/>
          <p:nvPr/>
        </p:nvSpPr>
        <p:spPr>
          <a:xfrm>
            <a:off x="6675120" y="5696712"/>
            <a:ext cx="4800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Retire the app and adopt a ready-made cloud (SaaS) alternative instead.</a:t>
            </a:r>
            <a:endParaRPr lang="en-US" sz="1280" dirty="0"/>
          </a:p>
        </p:txBody>
      </p:sp>
      <p:sp>
        <p:nvSpPr>
          <p:cNvPr id="27" name="Text 20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623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9509760" y="4206240"/>
            <a:ext cx="2743200" cy="27432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7240" y="86868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400" dirty="0">
                <a:solidFill>
                  <a:srgbClr val="00B4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TAKEAWAYS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731520" y="1280160"/>
            <a:ext cx="10789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Architecture &amp; Infrastructure, Recap</a:t>
            </a:r>
            <a:endParaRPr lang="en-US" sz="3200" dirty="0"/>
          </a:p>
        </p:txBody>
      </p:sp>
      <p:sp>
        <p:nvSpPr>
          <p:cNvPr id="5" name="Shape 2"/>
          <p:cNvSpPr/>
          <p:nvPr/>
        </p:nvSpPr>
        <p:spPr>
          <a:xfrm>
            <a:off x="822960" y="2468880"/>
            <a:ext cx="548640" cy="54864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120" y="2606040"/>
            <a:ext cx="274320" cy="2743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572768" y="2423160"/>
            <a:ext cx="9784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layers: User/Client, Network, Cloud Management, and Hardware Resource.</a:t>
            </a:r>
            <a:endParaRPr lang="en-US" sz="1500" dirty="0"/>
          </a:p>
        </p:txBody>
      </p:sp>
      <p:sp>
        <p:nvSpPr>
          <p:cNvPr id="8" name="Shape 4"/>
          <p:cNvSpPr/>
          <p:nvPr/>
        </p:nvSpPr>
        <p:spPr>
          <a:xfrm>
            <a:off x="822960" y="3218688"/>
            <a:ext cx="548640" cy="54864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0120" y="3355848"/>
            <a:ext cx="274320" cy="27432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572768" y="3172968"/>
            <a:ext cx="9784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Anatomy = the essential parts (application, platform, infrastructure, virtualization).</a:t>
            </a:r>
            <a:endParaRPr lang="en-US" sz="1500" dirty="0"/>
          </a:p>
        </p:txBody>
      </p:sp>
      <p:sp>
        <p:nvSpPr>
          <p:cNvPr id="11" name="Shape 6"/>
          <p:cNvSpPr/>
          <p:nvPr/>
        </p:nvSpPr>
        <p:spPr>
          <a:xfrm>
            <a:off x="822960" y="3968496"/>
            <a:ext cx="548640" cy="54864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0120" y="4105656"/>
            <a:ext cx="274320" cy="27432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572768" y="3922776"/>
            <a:ext cx="9784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Connectivity spans access networking and intracloud paths, public and private.</a:t>
            </a:r>
            <a:endParaRPr lang="en-US" sz="1500" dirty="0"/>
          </a:p>
        </p:txBody>
      </p:sp>
      <p:sp>
        <p:nvSpPr>
          <p:cNvPr id="14" name="Shape 8"/>
          <p:cNvSpPr/>
          <p:nvPr/>
        </p:nvSpPr>
        <p:spPr>
          <a:xfrm>
            <a:off x="822960" y="4718304"/>
            <a:ext cx="548640" cy="54864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0120" y="4855464"/>
            <a:ext cx="274320" cy="274320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1572768" y="4672584"/>
            <a:ext cx="9784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 covers both the infrastructure and the applications running on it.</a:t>
            </a:r>
            <a:endParaRPr lang="en-US" sz="1500" dirty="0"/>
          </a:p>
        </p:txBody>
      </p:sp>
      <p:sp>
        <p:nvSpPr>
          <p:cNvPr id="17" name="Shape 10"/>
          <p:cNvSpPr/>
          <p:nvPr/>
        </p:nvSpPr>
        <p:spPr>
          <a:xfrm>
            <a:off x="822960" y="5468112"/>
            <a:ext cx="548640" cy="54864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8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0120" y="5605272"/>
            <a:ext cx="274320" cy="274320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1572768" y="5422392"/>
            <a:ext cx="9784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Migration is phased (assess → optimize) with approaches from rehost to rebuild.</a:t>
            </a:r>
            <a:endParaRPr lang="en-US" sz="1500" dirty="0"/>
          </a:p>
        </p:txBody>
      </p:sp>
      <p:sp>
        <p:nvSpPr>
          <p:cNvPr id="20" name="Text 12"/>
          <p:cNvSpPr/>
          <p:nvPr/>
        </p:nvSpPr>
        <p:spPr>
          <a:xfrm>
            <a:off x="777240" y="6309360"/>
            <a:ext cx="1078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8FA6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Essentials of Cloud Computing — K. Chandrasekaran · Chapter 3, Cloud Computing Architecture and Management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658368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 WILL COVER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332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Unit Roadmap</a:t>
            </a:r>
            <a:endParaRPr lang="en-US" sz="2900" dirty="0"/>
          </a:p>
        </p:txBody>
      </p:sp>
      <p:sp>
        <p:nvSpPr>
          <p:cNvPr id="6" name="Shape 3"/>
          <p:cNvSpPr/>
          <p:nvPr/>
        </p:nvSpPr>
        <p:spPr>
          <a:xfrm>
            <a:off x="548640" y="1691640"/>
            <a:ext cx="2615184" cy="1783080"/>
          </a:xfrm>
          <a:prstGeom prst="roundRect">
            <a:avLst>
              <a:gd name="adj" fmla="val 5128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804672" y="1947672"/>
            <a:ext cx="640080" cy="640080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552" y="2130552"/>
            <a:ext cx="274320" cy="27432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2295144" y="1874520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C3D4D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01</a:t>
            </a:r>
            <a:endParaRPr lang="en-US" sz="2400" dirty="0"/>
          </a:p>
        </p:txBody>
      </p:sp>
      <p:sp>
        <p:nvSpPr>
          <p:cNvPr id="10" name="Text 6"/>
          <p:cNvSpPr/>
          <p:nvPr/>
        </p:nvSpPr>
        <p:spPr>
          <a:xfrm>
            <a:off x="804672" y="2660904"/>
            <a:ext cx="22037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Cloud Architecture</a:t>
            </a:r>
            <a:endParaRPr lang="en-US" sz="1550" dirty="0"/>
          </a:p>
        </p:txBody>
      </p:sp>
      <p:sp>
        <p:nvSpPr>
          <p:cNvPr id="11" name="Text 7"/>
          <p:cNvSpPr/>
          <p:nvPr/>
        </p:nvSpPr>
        <p:spPr>
          <a:xfrm>
            <a:off x="804672" y="3026664"/>
            <a:ext cx="220370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four-layer model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3364992" y="1691640"/>
            <a:ext cx="2615184" cy="1783080"/>
          </a:xfrm>
          <a:prstGeom prst="roundRect">
            <a:avLst>
              <a:gd name="adj" fmla="val 5128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3621024" y="1947672"/>
            <a:ext cx="640080" cy="640080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3904" y="2130552"/>
            <a:ext cx="274320" cy="27432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111496" y="1874520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C3D4D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02</a:t>
            </a:r>
            <a:endParaRPr lang="en-US" sz="2400" dirty="0"/>
          </a:p>
        </p:txBody>
      </p:sp>
      <p:sp>
        <p:nvSpPr>
          <p:cNvPr id="16" name="Text 11"/>
          <p:cNvSpPr/>
          <p:nvPr/>
        </p:nvSpPr>
        <p:spPr>
          <a:xfrm>
            <a:off x="3621024" y="2660904"/>
            <a:ext cx="22037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Cloud Layers</a:t>
            </a:r>
            <a:endParaRPr lang="en-US" sz="1550" dirty="0"/>
          </a:p>
        </p:txBody>
      </p:sp>
      <p:sp>
        <p:nvSpPr>
          <p:cNvPr id="17" name="Text 12"/>
          <p:cNvSpPr/>
          <p:nvPr/>
        </p:nvSpPr>
        <p:spPr>
          <a:xfrm>
            <a:off x="3621024" y="3026664"/>
            <a:ext cx="220370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 of each layer</a:t>
            </a:r>
            <a:endParaRPr lang="en-US" sz="1200" dirty="0"/>
          </a:p>
        </p:txBody>
      </p:sp>
      <p:sp>
        <p:nvSpPr>
          <p:cNvPr id="18" name="Shape 13"/>
          <p:cNvSpPr/>
          <p:nvPr/>
        </p:nvSpPr>
        <p:spPr>
          <a:xfrm>
            <a:off x="6181344" y="1691640"/>
            <a:ext cx="2615184" cy="1783080"/>
          </a:xfrm>
          <a:prstGeom prst="roundRect">
            <a:avLst>
              <a:gd name="adj" fmla="val 5128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9" name="Shape 14"/>
          <p:cNvSpPr/>
          <p:nvPr/>
        </p:nvSpPr>
        <p:spPr>
          <a:xfrm>
            <a:off x="6437376" y="1947672"/>
            <a:ext cx="640080" cy="640080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0256" y="2130552"/>
            <a:ext cx="274320" cy="274320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7927848" y="1874520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C3D4D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03</a:t>
            </a:r>
            <a:endParaRPr lang="en-US" sz="2400" dirty="0"/>
          </a:p>
        </p:txBody>
      </p:sp>
      <p:sp>
        <p:nvSpPr>
          <p:cNvPr id="22" name="Text 16"/>
          <p:cNvSpPr/>
          <p:nvPr/>
        </p:nvSpPr>
        <p:spPr>
          <a:xfrm>
            <a:off x="6437376" y="2660904"/>
            <a:ext cx="22037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Anatomy</a:t>
            </a:r>
            <a:endParaRPr lang="en-US" sz="1550" dirty="0"/>
          </a:p>
        </p:txBody>
      </p:sp>
      <p:sp>
        <p:nvSpPr>
          <p:cNvPr id="23" name="Text 17"/>
          <p:cNvSpPr/>
          <p:nvPr/>
        </p:nvSpPr>
        <p:spPr>
          <a:xfrm>
            <a:off x="6437376" y="3026664"/>
            <a:ext cx="220370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Fundamental components</a:t>
            </a:r>
            <a:endParaRPr lang="en-US" sz="1200" dirty="0"/>
          </a:p>
        </p:txBody>
      </p:sp>
      <p:sp>
        <p:nvSpPr>
          <p:cNvPr id="24" name="Shape 18"/>
          <p:cNvSpPr/>
          <p:nvPr/>
        </p:nvSpPr>
        <p:spPr>
          <a:xfrm>
            <a:off x="8997696" y="1691640"/>
            <a:ext cx="2615184" cy="1783080"/>
          </a:xfrm>
          <a:prstGeom prst="roundRect">
            <a:avLst>
              <a:gd name="adj" fmla="val 5128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5" name="Shape 19"/>
          <p:cNvSpPr/>
          <p:nvPr/>
        </p:nvSpPr>
        <p:spPr>
          <a:xfrm>
            <a:off x="9253728" y="1947672"/>
            <a:ext cx="640080" cy="640080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36608" y="2130552"/>
            <a:ext cx="274320" cy="274320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10744200" y="1874520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C3D4D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04</a:t>
            </a:r>
            <a:endParaRPr lang="en-US" sz="2400" dirty="0"/>
          </a:p>
        </p:txBody>
      </p:sp>
      <p:sp>
        <p:nvSpPr>
          <p:cNvPr id="28" name="Text 21"/>
          <p:cNvSpPr/>
          <p:nvPr/>
        </p:nvSpPr>
        <p:spPr>
          <a:xfrm>
            <a:off x="9253728" y="2660904"/>
            <a:ext cx="22037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Network Connectivity</a:t>
            </a:r>
            <a:endParaRPr lang="en-US" sz="1550" dirty="0"/>
          </a:p>
        </p:txBody>
      </p:sp>
      <p:sp>
        <p:nvSpPr>
          <p:cNvPr id="29" name="Text 22"/>
          <p:cNvSpPr/>
          <p:nvPr/>
        </p:nvSpPr>
        <p:spPr>
          <a:xfrm>
            <a:off x="9253728" y="3026664"/>
            <a:ext cx="220370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&amp; intracloud paths</a:t>
            </a:r>
            <a:endParaRPr lang="en-US" sz="1200" dirty="0"/>
          </a:p>
        </p:txBody>
      </p:sp>
      <p:sp>
        <p:nvSpPr>
          <p:cNvPr id="30" name="Shape 23"/>
          <p:cNvSpPr/>
          <p:nvPr/>
        </p:nvSpPr>
        <p:spPr>
          <a:xfrm>
            <a:off x="548640" y="3749040"/>
            <a:ext cx="2615184" cy="1783080"/>
          </a:xfrm>
          <a:prstGeom prst="roundRect">
            <a:avLst>
              <a:gd name="adj" fmla="val 5128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31" name="Shape 24"/>
          <p:cNvSpPr/>
          <p:nvPr/>
        </p:nvSpPr>
        <p:spPr>
          <a:xfrm>
            <a:off x="804672" y="4005072"/>
            <a:ext cx="640080" cy="640080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2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7552" y="4187952"/>
            <a:ext cx="274320" cy="274320"/>
          </a:xfrm>
          <a:prstGeom prst="rect">
            <a:avLst/>
          </a:prstGeom>
        </p:spPr>
      </p:pic>
      <p:sp>
        <p:nvSpPr>
          <p:cNvPr id="33" name="Text 25"/>
          <p:cNvSpPr/>
          <p:nvPr/>
        </p:nvSpPr>
        <p:spPr>
          <a:xfrm>
            <a:off x="2295144" y="3931920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C3D4D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05</a:t>
            </a:r>
            <a:endParaRPr lang="en-US" sz="2400" dirty="0"/>
          </a:p>
        </p:txBody>
      </p:sp>
      <p:sp>
        <p:nvSpPr>
          <p:cNvPr id="34" name="Text 26"/>
          <p:cNvSpPr/>
          <p:nvPr/>
        </p:nvSpPr>
        <p:spPr>
          <a:xfrm>
            <a:off x="804672" y="4718304"/>
            <a:ext cx="22037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Applications on Cloud</a:t>
            </a:r>
            <a:endParaRPr lang="en-US" sz="1550" dirty="0"/>
          </a:p>
        </p:txBody>
      </p:sp>
      <p:sp>
        <p:nvSpPr>
          <p:cNvPr id="35" name="Text 27"/>
          <p:cNvSpPr/>
          <p:nvPr/>
        </p:nvSpPr>
        <p:spPr>
          <a:xfrm>
            <a:off x="804672" y="5084064"/>
            <a:ext cx="220370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runs well in the cloud</a:t>
            </a:r>
            <a:endParaRPr lang="en-US" sz="1200" dirty="0"/>
          </a:p>
        </p:txBody>
      </p:sp>
      <p:sp>
        <p:nvSpPr>
          <p:cNvPr id="36" name="Shape 28"/>
          <p:cNvSpPr/>
          <p:nvPr/>
        </p:nvSpPr>
        <p:spPr>
          <a:xfrm>
            <a:off x="3364992" y="3749040"/>
            <a:ext cx="2615184" cy="1783080"/>
          </a:xfrm>
          <a:prstGeom prst="roundRect">
            <a:avLst>
              <a:gd name="adj" fmla="val 5128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37" name="Shape 29"/>
          <p:cNvSpPr/>
          <p:nvPr/>
        </p:nvSpPr>
        <p:spPr>
          <a:xfrm>
            <a:off x="3621024" y="4005072"/>
            <a:ext cx="640080" cy="640080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03904" y="4187952"/>
            <a:ext cx="274320" cy="274320"/>
          </a:xfrm>
          <a:prstGeom prst="rect">
            <a:avLst/>
          </a:prstGeom>
        </p:spPr>
      </p:pic>
      <p:sp>
        <p:nvSpPr>
          <p:cNvPr id="39" name="Text 30"/>
          <p:cNvSpPr/>
          <p:nvPr/>
        </p:nvSpPr>
        <p:spPr>
          <a:xfrm>
            <a:off x="5111496" y="3931920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C3D4D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06</a:t>
            </a:r>
            <a:endParaRPr lang="en-US" sz="2400" dirty="0"/>
          </a:p>
        </p:txBody>
      </p:sp>
      <p:sp>
        <p:nvSpPr>
          <p:cNvPr id="40" name="Text 31"/>
          <p:cNvSpPr/>
          <p:nvPr/>
        </p:nvSpPr>
        <p:spPr>
          <a:xfrm>
            <a:off x="3621024" y="4718304"/>
            <a:ext cx="22037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Managing Infrastructure</a:t>
            </a:r>
            <a:endParaRPr lang="en-US" sz="1550" dirty="0"/>
          </a:p>
        </p:txBody>
      </p:sp>
      <p:sp>
        <p:nvSpPr>
          <p:cNvPr id="41" name="Text 32"/>
          <p:cNvSpPr/>
          <p:nvPr/>
        </p:nvSpPr>
        <p:spPr>
          <a:xfrm>
            <a:off x="3621024" y="5084064"/>
            <a:ext cx="220370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Provision, monitor, meter</a:t>
            </a:r>
            <a:endParaRPr lang="en-US" sz="1200" dirty="0"/>
          </a:p>
        </p:txBody>
      </p:sp>
      <p:sp>
        <p:nvSpPr>
          <p:cNvPr id="42" name="Shape 33"/>
          <p:cNvSpPr/>
          <p:nvPr/>
        </p:nvSpPr>
        <p:spPr>
          <a:xfrm>
            <a:off x="6181344" y="3749040"/>
            <a:ext cx="2615184" cy="1783080"/>
          </a:xfrm>
          <a:prstGeom prst="roundRect">
            <a:avLst>
              <a:gd name="adj" fmla="val 5128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43" name="Shape 34"/>
          <p:cNvSpPr/>
          <p:nvPr/>
        </p:nvSpPr>
        <p:spPr>
          <a:xfrm>
            <a:off x="6437376" y="4005072"/>
            <a:ext cx="640080" cy="640080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44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20256" y="4187952"/>
            <a:ext cx="274320" cy="274320"/>
          </a:xfrm>
          <a:prstGeom prst="rect">
            <a:avLst/>
          </a:prstGeom>
        </p:spPr>
      </p:pic>
      <p:sp>
        <p:nvSpPr>
          <p:cNvPr id="45" name="Text 35"/>
          <p:cNvSpPr/>
          <p:nvPr/>
        </p:nvSpPr>
        <p:spPr>
          <a:xfrm>
            <a:off x="7927848" y="3931920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C3D4D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07</a:t>
            </a:r>
            <a:endParaRPr lang="en-US" sz="2400" dirty="0"/>
          </a:p>
        </p:txBody>
      </p:sp>
      <p:sp>
        <p:nvSpPr>
          <p:cNvPr id="46" name="Text 36"/>
          <p:cNvSpPr/>
          <p:nvPr/>
        </p:nvSpPr>
        <p:spPr>
          <a:xfrm>
            <a:off x="6437376" y="4718304"/>
            <a:ext cx="22037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Managing Applications</a:t>
            </a:r>
            <a:endParaRPr lang="en-US" sz="1550" dirty="0"/>
          </a:p>
        </p:txBody>
      </p:sp>
      <p:sp>
        <p:nvSpPr>
          <p:cNvPr id="47" name="Text 37"/>
          <p:cNvSpPr/>
          <p:nvPr/>
        </p:nvSpPr>
        <p:spPr>
          <a:xfrm>
            <a:off x="6437376" y="5084064"/>
            <a:ext cx="220370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Deploy, scale, maintain</a:t>
            </a:r>
            <a:endParaRPr lang="en-US" sz="1200" dirty="0"/>
          </a:p>
        </p:txBody>
      </p:sp>
      <p:sp>
        <p:nvSpPr>
          <p:cNvPr id="48" name="Shape 38"/>
          <p:cNvSpPr/>
          <p:nvPr/>
        </p:nvSpPr>
        <p:spPr>
          <a:xfrm>
            <a:off x="8997696" y="3749040"/>
            <a:ext cx="2615184" cy="1783080"/>
          </a:xfrm>
          <a:prstGeom prst="roundRect">
            <a:avLst>
              <a:gd name="adj" fmla="val 5128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49" name="Shape 39"/>
          <p:cNvSpPr/>
          <p:nvPr/>
        </p:nvSpPr>
        <p:spPr>
          <a:xfrm>
            <a:off x="9253728" y="4005072"/>
            <a:ext cx="640080" cy="640080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5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436608" y="4187952"/>
            <a:ext cx="274320" cy="274320"/>
          </a:xfrm>
          <a:prstGeom prst="rect">
            <a:avLst/>
          </a:prstGeom>
        </p:spPr>
      </p:pic>
      <p:sp>
        <p:nvSpPr>
          <p:cNvPr id="51" name="Text 40"/>
          <p:cNvSpPr/>
          <p:nvPr/>
        </p:nvSpPr>
        <p:spPr>
          <a:xfrm>
            <a:off x="10744200" y="3931920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2400" b="1" dirty="0">
                <a:solidFill>
                  <a:srgbClr val="C3D4D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08</a:t>
            </a:r>
            <a:endParaRPr lang="en-US" sz="2400" dirty="0"/>
          </a:p>
        </p:txBody>
      </p:sp>
      <p:sp>
        <p:nvSpPr>
          <p:cNvPr id="52" name="Text 41"/>
          <p:cNvSpPr/>
          <p:nvPr/>
        </p:nvSpPr>
        <p:spPr>
          <a:xfrm>
            <a:off x="9253728" y="4718304"/>
            <a:ext cx="22037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Migrating to Cloud</a:t>
            </a:r>
            <a:endParaRPr lang="en-US" sz="1550" dirty="0"/>
          </a:p>
        </p:txBody>
      </p:sp>
      <p:sp>
        <p:nvSpPr>
          <p:cNvPr id="53" name="Text 42"/>
          <p:cNvSpPr/>
          <p:nvPr/>
        </p:nvSpPr>
        <p:spPr>
          <a:xfrm>
            <a:off x="9253728" y="5084064"/>
            <a:ext cx="220370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Phases &amp; approaches</a:t>
            </a:r>
            <a:endParaRPr lang="en-US" sz="1200" dirty="0"/>
          </a:p>
        </p:txBody>
      </p:sp>
      <p:sp>
        <p:nvSpPr>
          <p:cNvPr id="54" name="Text 43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658368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332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Architecture and Management</a:t>
            </a:r>
            <a:endParaRPr lang="en-US" sz="2900" dirty="0"/>
          </a:p>
        </p:txBody>
      </p:sp>
      <p:sp>
        <p:nvSpPr>
          <p:cNvPr id="6" name="Text 3"/>
          <p:cNvSpPr/>
          <p:nvPr/>
        </p:nvSpPr>
        <p:spPr>
          <a:xfrm>
            <a:off x="548640" y="1536192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cloud has two sides worth understanding: how it is built (architecture) and how it is kept running (management).</a:t>
            </a:r>
            <a:endParaRPr lang="en-US" sz="1550" dirty="0"/>
          </a:p>
        </p:txBody>
      </p:sp>
      <p:sp>
        <p:nvSpPr>
          <p:cNvPr id="7" name="Shape 4"/>
          <p:cNvSpPr/>
          <p:nvPr/>
        </p:nvSpPr>
        <p:spPr>
          <a:xfrm>
            <a:off x="548640" y="2286000"/>
            <a:ext cx="3529584" cy="3108960"/>
          </a:xfrm>
          <a:prstGeom prst="roundRect">
            <a:avLst>
              <a:gd name="adj" fmla="val 2941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1879092" y="2651760"/>
            <a:ext cx="868680" cy="868680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5980" y="2898648"/>
            <a:ext cx="374904" cy="37490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31520" y="3703320"/>
            <a:ext cx="31638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Architecture</a:t>
            </a:r>
            <a:endParaRPr lang="en-US" sz="1900" dirty="0"/>
          </a:p>
        </p:txBody>
      </p:sp>
      <p:sp>
        <p:nvSpPr>
          <p:cNvPr id="11" name="Text 7"/>
          <p:cNvSpPr/>
          <p:nvPr/>
        </p:nvSpPr>
        <p:spPr>
          <a:xfrm>
            <a:off x="841248" y="4206240"/>
            <a:ext cx="2944368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layered structure of a cloud — from the user's device down to the physical hardware — and the technologies that connect them.</a:t>
            </a:r>
            <a:endParaRPr lang="en-US" sz="1280" dirty="0"/>
          </a:p>
        </p:txBody>
      </p:sp>
      <p:sp>
        <p:nvSpPr>
          <p:cNvPr id="12" name="Shape 8"/>
          <p:cNvSpPr/>
          <p:nvPr/>
        </p:nvSpPr>
        <p:spPr>
          <a:xfrm>
            <a:off x="4315968" y="2286000"/>
            <a:ext cx="3529584" cy="3108960"/>
          </a:xfrm>
          <a:prstGeom prst="roundRect">
            <a:avLst>
              <a:gd name="adj" fmla="val 2941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5646420" y="2651760"/>
            <a:ext cx="868680" cy="868680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3308" y="2898648"/>
            <a:ext cx="374904" cy="37490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498848" y="3703320"/>
            <a:ext cx="31638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Anatomy</a:t>
            </a:r>
            <a:endParaRPr lang="en-US" sz="1900" dirty="0"/>
          </a:p>
        </p:txBody>
      </p:sp>
      <p:sp>
        <p:nvSpPr>
          <p:cNvPr id="16" name="Text 11"/>
          <p:cNvSpPr/>
          <p:nvPr/>
        </p:nvSpPr>
        <p:spPr>
          <a:xfrm>
            <a:off x="4608576" y="4206240"/>
            <a:ext cx="2944368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fundamental components a cloud must have, independent of the specific technology used to build it.</a:t>
            </a:r>
            <a:endParaRPr lang="en-US" sz="1280" dirty="0"/>
          </a:p>
        </p:txBody>
      </p:sp>
      <p:sp>
        <p:nvSpPr>
          <p:cNvPr id="17" name="Shape 12"/>
          <p:cNvSpPr/>
          <p:nvPr/>
        </p:nvSpPr>
        <p:spPr>
          <a:xfrm>
            <a:off x="8083296" y="2286000"/>
            <a:ext cx="3529584" cy="3108960"/>
          </a:xfrm>
          <a:prstGeom prst="roundRect">
            <a:avLst>
              <a:gd name="adj" fmla="val 2941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9413748" y="2651760"/>
            <a:ext cx="868680" cy="86868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60636" y="2898648"/>
            <a:ext cx="374904" cy="37490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266176" y="3703320"/>
            <a:ext cx="31638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Management</a:t>
            </a:r>
            <a:endParaRPr lang="en-US" sz="1900" dirty="0"/>
          </a:p>
        </p:txBody>
      </p:sp>
      <p:sp>
        <p:nvSpPr>
          <p:cNvPr id="21" name="Text 15"/>
          <p:cNvSpPr/>
          <p:nvPr/>
        </p:nvSpPr>
        <p:spPr>
          <a:xfrm>
            <a:off x="8375904" y="4206240"/>
            <a:ext cx="2944368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Keeping the cloud healthy: provisioning resources, monitoring, metering, securing, and maintaining both infrastructure and applications.</a:t>
            </a:r>
            <a:endParaRPr lang="en-US" sz="1280" dirty="0"/>
          </a:p>
        </p:txBody>
      </p:sp>
      <p:sp>
        <p:nvSpPr>
          <p:cNvPr id="22" name="Text 16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658368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ARCHITECTURE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332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The Four-Layer Model</a:t>
            </a:r>
            <a:endParaRPr lang="en-US" sz="2900" dirty="0"/>
          </a:p>
        </p:txBody>
      </p:sp>
      <p:sp>
        <p:nvSpPr>
          <p:cNvPr id="6" name="Text 3"/>
          <p:cNvSpPr/>
          <p:nvPr/>
        </p:nvSpPr>
        <p:spPr>
          <a:xfrm>
            <a:off x="548640" y="1481328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request flows top-down: the user acts on a device, travels the network, is handled by the management layer, and served by physical resources.</a:t>
            </a:r>
            <a:endParaRPr lang="en-US" sz="1350" dirty="0"/>
          </a:p>
        </p:txBody>
      </p:sp>
      <p:sp>
        <p:nvSpPr>
          <p:cNvPr id="7" name="Shape 4"/>
          <p:cNvSpPr/>
          <p:nvPr/>
        </p:nvSpPr>
        <p:spPr>
          <a:xfrm>
            <a:off x="822960" y="2057400"/>
            <a:ext cx="10515600" cy="868680"/>
          </a:xfrm>
          <a:prstGeom prst="roundRect">
            <a:avLst>
              <a:gd name="adj" fmla="val 9474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1051560" y="2240280"/>
            <a:ext cx="502920" cy="502920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8720" y="2377440"/>
            <a:ext cx="228600" cy="22860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783080" y="2157984"/>
            <a:ext cx="4480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Layer 1 — User / Client Layer</a:t>
            </a:r>
            <a:endParaRPr lang="en-US" sz="1550" dirty="0"/>
          </a:p>
        </p:txBody>
      </p:sp>
      <p:sp>
        <p:nvSpPr>
          <p:cNvPr id="11" name="Text 7"/>
          <p:cNvSpPr/>
          <p:nvPr/>
        </p:nvSpPr>
        <p:spPr>
          <a:xfrm>
            <a:off x="6355080" y="2130552"/>
            <a:ext cx="4800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8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front end: user devices, browsers, and thin or thick clients through which people reach cloud services.</a:t>
            </a:r>
            <a:endParaRPr lang="en-US" sz="1180" dirty="0"/>
          </a:p>
        </p:txBody>
      </p:sp>
      <p:sp>
        <p:nvSpPr>
          <p:cNvPr id="12" name="Shape 8"/>
          <p:cNvSpPr/>
          <p:nvPr/>
        </p:nvSpPr>
        <p:spPr>
          <a:xfrm>
            <a:off x="822960" y="3072384"/>
            <a:ext cx="10515600" cy="868680"/>
          </a:xfrm>
          <a:prstGeom prst="roundRect">
            <a:avLst>
              <a:gd name="adj" fmla="val 9474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1051560" y="3255264"/>
            <a:ext cx="502920" cy="502920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8720" y="3392424"/>
            <a:ext cx="228600" cy="22860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783080" y="3172968"/>
            <a:ext cx="4480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Layer 2 — Network Layer</a:t>
            </a:r>
            <a:endParaRPr lang="en-US" sz="1550" dirty="0"/>
          </a:p>
        </p:txBody>
      </p:sp>
      <p:sp>
        <p:nvSpPr>
          <p:cNvPr id="16" name="Text 11"/>
          <p:cNvSpPr/>
          <p:nvPr/>
        </p:nvSpPr>
        <p:spPr>
          <a:xfrm>
            <a:off x="6355080" y="3145536"/>
            <a:ext cx="4800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8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connectivity that links clients to the cloud — the public Internet for public clouds, an intranet or VPN for private clouds.</a:t>
            </a:r>
            <a:endParaRPr lang="en-US" sz="1180" dirty="0"/>
          </a:p>
        </p:txBody>
      </p:sp>
      <p:sp>
        <p:nvSpPr>
          <p:cNvPr id="17" name="Shape 12"/>
          <p:cNvSpPr/>
          <p:nvPr/>
        </p:nvSpPr>
        <p:spPr>
          <a:xfrm>
            <a:off x="822960" y="4087368"/>
            <a:ext cx="10515600" cy="868680"/>
          </a:xfrm>
          <a:prstGeom prst="roundRect">
            <a:avLst>
              <a:gd name="adj" fmla="val 9474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1051560" y="4270248"/>
            <a:ext cx="502920" cy="50292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8720" y="4407408"/>
            <a:ext cx="228600" cy="228600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783080" y="4187952"/>
            <a:ext cx="4480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Layer 3 — Cloud Management Layer</a:t>
            </a:r>
            <a:endParaRPr lang="en-US" sz="1550" dirty="0"/>
          </a:p>
        </p:txBody>
      </p:sp>
      <p:sp>
        <p:nvSpPr>
          <p:cNvPr id="21" name="Text 15"/>
          <p:cNvSpPr/>
          <p:nvPr/>
        </p:nvSpPr>
        <p:spPr>
          <a:xfrm>
            <a:off x="6355080" y="4160520"/>
            <a:ext cx="4800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8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software brain: provisioning, load balancing, metering/billing, monitoring, security, and SLA enforcement.</a:t>
            </a:r>
            <a:endParaRPr lang="en-US" sz="1180" dirty="0"/>
          </a:p>
        </p:txBody>
      </p:sp>
      <p:sp>
        <p:nvSpPr>
          <p:cNvPr id="22" name="Shape 16"/>
          <p:cNvSpPr/>
          <p:nvPr/>
        </p:nvSpPr>
        <p:spPr>
          <a:xfrm>
            <a:off x="822960" y="5102352"/>
            <a:ext cx="10515600" cy="868680"/>
          </a:xfrm>
          <a:prstGeom prst="roundRect">
            <a:avLst>
              <a:gd name="adj" fmla="val 9474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3" name="Shape 17"/>
          <p:cNvSpPr/>
          <p:nvPr/>
        </p:nvSpPr>
        <p:spPr>
          <a:xfrm>
            <a:off x="1051560" y="5285232"/>
            <a:ext cx="502920" cy="502920"/>
          </a:xfrm>
          <a:prstGeom prst="ellipse">
            <a:avLst/>
          </a:prstGeom>
          <a:solidFill>
            <a:srgbClr val="16233F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8720" y="5422392"/>
            <a:ext cx="228600" cy="228600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1783080" y="5202936"/>
            <a:ext cx="4480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Layer 4 — Hardware Resource Layer</a:t>
            </a:r>
            <a:endParaRPr lang="en-US" sz="1550" dirty="0"/>
          </a:p>
        </p:txBody>
      </p:sp>
      <p:sp>
        <p:nvSpPr>
          <p:cNvPr id="26" name="Text 19"/>
          <p:cNvSpPr/>
          <p:nvPr/>
        </p:nvSpPr>
        <p:spPr>
          <a:xfrm>
            <a:off x="6355080" y="5175504"/>
            <a:ext cx="4800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8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physical (virtualized) infrastructure in data centers: servers, storage, and networking hardware.</a:t>
            </a:r>
            <a:endParaRPr lang="en-US" sz="1180" dirty="0"/>
          </a:p>
        </p:txBody>
      </p:sp>
      <p:sp>
        <p:nvSpPr>
          <p:cNvPr id="27" name="Text 20"/>
          <p:cNvSpPr/>
          <p:nvPr/>
        </p:nvSpPr>
        <p:spPr>
          <a:xfrm rot="16200000">
            <a:off x="91440" y="3566160"/>
            <a:ext cx="731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AEBF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 ▼  DOWN</a:t>
            </a:r>
            <a:endParaRPr lang="en-US" sz="900" dirty="0"/>
          </a:p>
        </p:txBody>
      </p:sp>
      <p:sp>
        <p:nvSpPr>
          <p:cNvPr id="28" name="Text 21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658368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LAYERS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332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What Each Layer Does</a:t>
            </a:r>
            <a:endParaRPr lang="en-US" sz="2900" dirty="0"/>
          </a:p>
        </p:txBody>
      </p:sp>
      <p:sp>
        <p:nvSpPr>
          <p:cNvPr id="6" name="Shape 3"/>
          <p:cNvSpPr/>
          <p:nvPr/>
        </p:nvSpPr>
        <p:spPr>
          <a:xfrm>
            <a:off x="548640" y="1600200"/>
            <a:ext cx="5486400" cy="2148840"/>
          </a:xfrm>
          <a:prstGeom prst="roundRect">
            <a:avLst>
              <a:gd name="adj" fmla="val 4255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841248" y="1892808"/>
            <a:ext cx="658368" cy="65836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128" y="2075688"/>
            <a:ext cx="292608" cy="29260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645920" y="1947672"/>
            <a:ext cx="4206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User / Client Layer</a:t>
            </a:r>
            <a:endParaRPr lang="en-US" sz="1700" dirty="0"/>
          </a:p>
        </p:txBody>
      </p:sp>
      <p:sp>
        <p:nvSpPr>
          <p:cNvPr id="10" name="Text 6"/>
          <p:cNvSpPr/>
          <p:nvPr/>
        </p:nvSpPr>
        <p:spPr>
          <a:xfrm>
            <a:off x="914400" y="2624328"/>
            <a:ext cx="4846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the end user interacts</a:t>
            </a:r>
            <a:endParaRPr lang="en-US" sz="118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Devices: PCs, laptops, tablets, phones</a:t>
            </a:r>
            <a:endParaRPr lang="en-US" sz="118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Needs only a browser or thin client</a:t>
            </a:r>
            <a:endParaRPr lang="en-US" sz="118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Minimal local setup and maintenance</a:t>
            </a:r>
            <a:endParaRPr lang="en-US" sz="1180" dirty="0"/>
          </a:p>
        </p:txBody>
      </p:sp>
      <p:sp>
        <p:nvSpPr>
          <p:cNvPr id="11" name="Shape 7"/>
          <p:cNvSpPr/>
          <p:nvPr/>
        </p:nvSpPr>
        <p:spPr>
          <a:xfrm>
            <a:off x="6309360" y="1600200"/>
            <a:ext cx="5486400" cy="2148840"/>
          </a:xfrm>
          <a:prstGeom prst="roundRect">
            <a:avLst>
              <a:gd name="adj" fmla="val 4255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6601968" y="1892808"/>
            <a:ext cx="658368" cy="658368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4848" y="2075688"/>
            <a:ext cx="292608" cy="29260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7406640" y="1947672"/>
            <a:ext cx="4206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Network Layer</a:t>
            </a:r>
            <a:endParaRPr lang="en-US" sz="1700" dirty="0"/>
          </a:p>
        </p:txBody>
      </p:sp>
      <p:sp>
        <p:nvSpPr>
          <p:cNvPr id="15" name="Text 10"/>
          <p:cNvSpPr/>
          <p:nvPr/>
        </p:nvSpPr>
        <p:spPr>
          <a:xfrm>
            <a:off x="6675120" y="2624328"/>
            <a:ext cx="4846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Carries requests and responses</a:t>
            </a:r>
            <a:endParaRPr lang="en-US" sz="118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Internet or private intranet/VPN</a:t>
            </a:r>
            <a:endParaRPr lang="en-US" sz="118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Must ensure bandwidth &amp; low latency</a:t>
            </a:r>
            <a:endParaRPr lang="en-US" sz="118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Secure, reliable connectivity is key</a:t>
            </a:r>
            <a:endParaRPr lang="en-US" sz="1180" dirty="0"/>
          </a:p>
        </p:txBody>
      </p:sp>
      <p:sp>
        <p:nvSpPr>
          <p:cNvPr id="16" name="Shape 11"/>
          <p:cNvSpPr/>
          <p:nvPr/>
        </p:nvSpPr>
        <p:spPr>
          <a:xfrm>
            <a:off x="548640" y="4005072"/>
            <a:ext cx="5486400" cy="2148840"/>
          </a:xfrm>
          <a:prstGeom prst="roundRect">
            <a:avLst>
              <a:gd name="adj" fmla="val 4255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841248" y="4297680"/>
            <a:ext cx="658368" cy="658368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128" y="4480560"/>
            <a:ext cx="292608" cy="292608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1645920" y="4352544"/>
            <a:ext cx="4206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Cloud Management Layer</a:t>
            </a:r>
            <a:endParaRPr lang="en-US" sz="1700" dirty="0"/>
          </a:p>
        </p:txBody>
      </p:sp>
      <p:sp>
        <p:nvSpPr>
          <p:cNvPr id="20" name="Text 14"/>
          <p:cNvSpPr/>
          <p:nvPr/>
        </p:nvSpPr>
        <p:spPr>
          <a:xfrm>
            <a:off x="914400" y="5029200"/>
            <a:ext cx="4846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Provisions and releases resources</a:t>
            </a:r>
            <a:endParaRPr lang="en-US" sz="118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Load balancing &amp; auto-scaling</a:t>
            </a:r>
            <a:endParaRPr lang="en-US" sz="118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Metering, billing &amp; SLA tracking</a:t>
            </a:r>
            <a:endParaRPr lang="en-US" sz="118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Security, monitoring &amp; fault handling</a:t>
            </a:r>
            <a:endParaRPr lang="en-US" sz="1180" dirty="0"/>
          </a:p>
        </p:txBody>
      </p:sp>
      <p:sp>
        <p:nvSpPr>
          <p:cNvPr id="21" name="Shape 15"/>
          <p:cNvSpPr/>
          <p:nvPr/>
        </p:nvSpPr>
        <p:spPr>
          <a:xfrm>
            <a:off x="6309360" y="4005072"/>
            <a:ext cx="5486400" cy="2148840"/>
          </a:xfrm>
          <a:prstGeom prst="roundRect">
            <a:avLst>
              <a:gd name="adj" fmla="val 4255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2" name="Shape 16"/>
          <p:cNvSpPr/>
          <p:nvPr/>
        </p:nvSpPr>
        <p:spPr>
          <a:xfrm>
            <a:off x="6601968" y="4297680"/>
            <a:ext cx="658368" cy="658368"/>
          </a:xfrm>
          <a:prstGeom prst="ellipse">
            <a:avLst/>
          </a:prstGeom>
          <a:solidFill>
            <a:srgbClr val="16233F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84848" y="4480560"/>
            <a:ext cx="292608" cy="292608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7406640" y="4352544"/>
            <a:ext cx="4206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Hardware Resource Layer</a:t>
            </a:r>
            <a:endParaRPr lang="en-US" sz="1700" dirty="0"/>
          </a:p>
        </p:txBody>
      </p:sp>
      <p:sp>
        <p:nvSpPr>
          <p:cNvPr id="25" name="Text 18"/>
          <p:cNvSpPr/>
          <p:nvPr/>
        </p:nvSpPr>
        <p:spPr>
          <a:xfrm>
            <a:off x="6675120" y="5029200"/>
            <a:ext cx="4846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Physical servers, storage, network</a:t>
            </a:r>
            <a:endParaRPr lang="en-US" sz="118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Pooled and virtualized for sharing</a:t>
            </a:r>
            <a:endParaRPr lang="en-US" sz="118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Housed in data centers</a:t>
            </a:r>
            <a:endParaRPr lang="en-US" sz="118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Foundation the other layers rely on</a:t>
            </a:r>
            <a:endParaRPr lang="en-US" sz="1180" dirty="0"/>
          </a:p>
        </p:txBody>
      </p:sp>
      <p:sp>
        <p:nvSpPr>
          <p:cNvPr id="26" name="Text 19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658368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ANATOMY OF THE CLOUD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332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Fundamental Building Blocks</a:t>
            </a:r>
            <a:endParaRPr lang="en-US" sz="2900" dirty="0"/>
          </a:p>
        </p:txBody>
      </p:sp>
      <p:sp>
        <p:nvSpPr>
          <p:cNvPr id="6" name="Text 3"/>
          <p:cNvSpPr/>
          <p:nvPr/>
        </p:nvSpPr>
        <p:spPr>
          <a:xfrm>
            <a:off x="548640" y="1481328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anatomy describes the essential parts a cloud must have — independent of the technology used to build it. (Architecture = anatomy + the supporting technology.)</a:t>
            </a:r>
            <a:endParaRPr lang="en-US" sz="1350" dirty="0"/>
          </a:p>
        </p:txBody>
      </p:sp>
      <p:sp>
        <p:nvSpPr>
          <p:cNvPr id="7" name="Shape 4"/>
          <p:cNvSpPr/>
          <p:nvPr/>
        </p:nvSpPr>
        <p:spPr>
          <a:xfrm>
            <a:off x="283464" y="2148840"/>
            <a:ext cx="2761488" cy="2651760"/>
          </a:xfrm>
          <a:prstGeom prst="roundRect">
            <a:avLst>
              <a:gd name="adj" fmla="val 3448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1229868" y="2441448"/>
            <a:ext cx="868680" cy="868680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6756" y="2688336"/>
            <a:ext cx="374904" cy="37490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66344" y="3447288"/>
            <a:ext cx="239572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Application</a:t>
            </a:r>
            <a:endParaRPr lang="en-US" sz="1800" dirty="0"/>
          </a:p>
        </p:txBody>
      </p:sp>
      <p:sp>
        <p:nvSpPr>
          <p:cNvPr id="11" name="Text 7"/>
          <p:cNvSpPr/>
          <p:nvPr/>
        </p:nvSpPr>
        <p:spPr>
          <a:xfrm>
            <a:off x="539496" y="3931920"/>
            <a:ext cx="224942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software and services delivered to end users.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3227832" y="2148840"/>
            <a:ext cx="2761488" cy="2651760"/>
          </a:xfrm>
          <a:prstGeom prst="roundRect">
            <a:avLst>
              <a:gd name="adj" fmla="val 3448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174236" y="2441448"/>
            <a:ext cx="868680" cy="868680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1124" y="2688336"/>
            <a:ext cx="374904" cy="37490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3410712" y="3447288"/>
            <a:ext cx="239572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Platform</a:t>
            </a:r>
            <a:endParaRPr lang="en-US" sz="1800" dirty="0"/>
          </a:p>
        </p:txBody>
      </p:sp>
      <p:sp>
        <p:nvSpPr>
          <p:cNvPr id="16" name="Text 11"/>
          <p:cNvSpPr/>
          <p:nvPr/>
        </p:nvSpPr>
        <p:spPr>
          <a:xfrm>
            <a:off x="3483864" y="3931920"/>
            <a:ext cx="224942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environment that supports and runs the applications.</a:t>
            </a:r>
            <a:endParaRPr lang="en-US" sz="1200" dirty="0"/>
          </a:p>
        </p:txBody>
      </p:sp>
      <p:sp>
        <p:nvSpPr>
          <p:cNvPr id="17" name="Shape 12"/>
          <p:cNvSpPr/>
          <p:nvPr/>
        </p:nvSpPr>
        <p:spPr>
          <a:xfrm>
            <a:off x="6172200" y="2148840"/>
            <a:ext cx="2761488" cy="2651760"/>
          </a:xfrm>
          <a:prstGeom prst="roundRect">
            <a:avLst>
              <a:gd name="adj" fmla="val 3448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7118604" y="2441448"/>
            <a:ext cx="868680" cy="86868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65492" y="2688336"/>
            <a:ext cx="374904" cy="37490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6355080" y="3447288"/>
            <a:ext cx="239572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Infrastructure</a:t>
            </a:r>
            <a:endParaRPr lang="en-US" sz="1800" dirty="0"/>
          </a:p>
        </p:txBody>
      </p:sp>
      <p:sp>
        <p:nvSpPr>
          <p:cNvPr id="21" name="Text 15"/>
          <p:cNvSpPr/>
          <p:nvPr/>
        </p:nvSpPr>
        <p:spPr>
          <a:xfrm>
            <a:off x="6428232" y="3931920"/>
            <a:ext cx="224942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compute, storage, and network resources underneath.</a:t>
            </a:r>
            <a:endParaRPr lang="en-US" sz="1200" dirty="0"/>
          </a:p>
        </p:txBody>
      </p:sp>
      <p:sp>
        <p:nvSpPr>
          <p:cNvPr id="22" name="Shape 16"/>
          <p:cNvSpPr/>
          <p:nvPr/>
        </p:nvSpPr>
        <p:spPr>
          <a:xfrm>
            <a:off x="9116568" y="2148840"/>
            <a:ext cx="2761488" cy="2651760"/>
          </a:xfrm>
          <a:prstGeom prst="roundRect">
            <a:avLst>
              <a:gd name="adj" fmla="val 3448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3" name="Shape 17"/>
          <p:cNvSpPr/>
          <p:nvPr/>
        </p:nvSpPr>
        <p:spPr>
          <a:xfrm>
            <a:off x="10062972" y="2441448"/>
            <a:ext cx="868680" cy="868680"/>
          </a:xfrm>
          <a:prstGeom prst="ellipse">
            <a:avLst/>
          </a:prstGeom>
          <a:solidFill>
            <a:srgbClr val="16233F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09860" y="2688336"/>
            <a:ext cx="374904" cy="374904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9299448" y="3447288"/>
            <a:ext cx="239572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Virtualization</a:t>
            </a:r>
            <a:endParaRPr lang="en-US" sz="1800" dirty="0"/>
          </a:p>
        </p:txBody>
      </p:sp>
      <p:sp>
        <p:nvSpPr>
          <p:cNvPr id="26" name="Text 19"/>
          <p:cNvSpPr/>
          <p:nvPr/>
        </p:nvSpPr>
        <p:spPr>
          <a:xfrm>
            <a:off x="9372600" y="3931920"/>
            <a:ext cx="224942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layer that abstracts and pools hardware so it can be shared.</a:t>
            </a:r>
            <a:endParaRPr lang="en-US" sz="1200" dirty="0"/>
          </a:p>
        </p:txBody>
      </p:sp>
      <p:sp>
        <p:nvSpPr>
          <p:cNvPr id="27" name="Text 20"/>
          <p:cNvSpPr/>
          <p:nvPr/>
        </p:nvSpPr>
        <p:spPr>
          <a:xfrm>
            <a:off x="548640" y="512064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0B6E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Together these give the cloud its on-demand, scalable, pay-per-use character.</a:t>
            </a:r>
            <a:endParaRPr lang="en-US" sz="1300" dirty="0"/>
          </a:p>
        </p:txBody>
      </p:sp>
      <p:sp>
        <p:nvSpPr>
          <p:cNvPr id="28" name="Text 21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658368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NETWORK CONNECTIVITY (1 OF 2)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332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Access Networking</a:t>
            </a:r>
            <a:endParaRPr lang="en-US" sz="2900" dirty="0"/>
          </a:p>
        </p:txBody>
      </p:sp>
      <p:sp>
        <p:nvSpPr>
          <p:cNvPr id="6" name="Text 3"/>
          <p:cNvSpPr/>
          <p:nvPr/>
        </p:nvSpPr>
        <p:spPr>
          <a:xfrm>
            <a:off x="548640" y="1481328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networking is how users reach cloud services from the outside. It differs for public and private clouds.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548640" y="2148840"/>
            <a:ext cx="5394960" cy="3383280"/>
          </a:xfrm>
          <a:prstGeom prst="roundRect">
            <a:avLst>
              <a:gd name="adj" fmla="val 2703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914400" y="2496312"/>
            <a:ext cx="731520" cy="731520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568" y="2697480"/>
            <a:ext cx="329184" cy="32918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828800" y="2532888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Public Cloud Access</a:t>
            </a:r>
            <a:endParaRPr lang="en-US" sz="1800" dirty="0"/>
          </a:p>
        </p:txBody>
      </p:sp>
      <p:sp>
        <p:nvSpPr>
          <p:cNvPr id="11" name="Text 7"/>
          <p:cNvSpPr/>
          <p:nvPr/>
        </p:nvSpPr>
        <p:spPr>
          <a:xfrm>
            <a:off x="932688" y="3355848"/>
            <a:ext cx="4663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Users connect to the provider's services over the public Internet.</a:t>
            </a:r>
            <a:endParaRPr lang="en-US" sz="1300" dirty="0"/>
          </a:p>
        </p:txBody>
      </p:sp>
      <p:sp>
        <p:nvSpPr>
          <p:cNvPr id="12" name="Text 8"/>
          <p:cNvSpPr/>
          <p:nvPr/>
        </p:nvSpPr>
        <p:spPr>
          <a:xfrm>
            <a:off x="1005840" y="3931920"/>
            <a:ext cx="45720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Reached from anywhere via the Internet</a:t>
            </a:r>
            <a:endParaRPr lang="en-US" sz="128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Uses standard web protocols (HTTP/S)</a:t>
            </a:r>
            <a:endParaRPr lang="en-US" sz="128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relies on encryption &amp; authentication</a:t>
            </a:r>
            <a:endParaRPr lang="en-US" sz="128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dedicated line needed</a:t>
            </a:r>
            <a:endParaRPr lang="en-US" sz="1280" dirty="0"/>
          </a:p>
        </p:txBody>
      </p:sp>
      <p:sp>
        <p:nvSpPr>
          <p:cNvPr id="13" name="Shape 9"/>
          <p:cNvSpPr/>
          <p:nvPr/>
        </p:nvSpPr>
        <p:spPr>
          <a:xfrm>
            <a:off x="6400800" y="2148840"/>
            <a:ext cx="5394960" cy="3383280"/>
          </a:xfrm>
          <a:prstGeom prst="roundRect">
            <a:avLst>
              <a:gd name="adj" fmla="val 2703"/>
            </a:avLst>
          </a:prstGeom>
          <a:solidFill>
            <a:srgbClr val="E4F4F1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6766560" y="2496312"/>
            <a:ext cx="731520" cy="731520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7728" y="2697480"/>
            <a:ext cx="329184" cy="329184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7680960" y="2532888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Private Cloud Access</a:t>
            </a:r>
            <a:endParaRPr lang="en-US" sz="1800" dirty="0"/>
          </a:p>
        </p:txBody>
      </p:sp>
      <p:sp>
        <p:nvSpPr>
          <p:cNvPr id="17" name="Text 12"/>
          <p:cNvSpPr/>
          <p:nvPr/>
        </p:nvSpPr>
        <p:spPr>
          <a:xfrm>
            <a:off x="6784848" y="3355848"/>
            <a:ext cx="4663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Users connect over a controlled corporate network.</a:t>
            </a:r>
            <a:endParaRPr lang="en-US" sz="1300" dirty="0"/>
          </a:p>
        </p:txBody>
      </p:sp>
      <p:sp>
        <p:nvSpPr>
          <p:cNvPr id="18" name="Text 13"/>
          <p:cNvSpPr/>
          <p:nvPr/>
        </p:nvSpPr>
        <p:spPr>
          <a:xfrm>
            <a:off x="6858000" y="3931920"/>
            <a:ext cx="45720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Reached via intranet, LAN, or VPN</a:t>
            </a:r>
            <a:endParaRPr lang="en-US" sz="128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Traffic stays within the organization</a:t>
            </a:r>
            <a:endParaRPr lang="en-US" sz="128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Tighter control and isolation</a:t>
            </a:r>
            <a:endParaRPr lang="en-US" sz="128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28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Often higher, more predictable performance</a:t>
            </a:r>
            <a:endParaRPr lang="en-US" sz="1280" dirty="0"/>
          </a:p>
        </p:txBody>
      </p:sp>
      <p:sp>
        <p:nvSpPr>
          <p:cNvPr id="19" name="Text 14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658368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NETWORK CONNECTIVITY (2 OF 2)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332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Intracloud Networking &amp; Traffic Path</a:t>
            </a:r>
            <a:endParaRPr lang="en-US" sz="2900" dirty="0"/>
          </a:p>
        </p:txBody>
      </p:sp>
      <p:sp>
        <p:nvSpPr>
          <p:cNvPr id="6" name="Shape 3"/>
          <p:cNvSpPr/>
          <p:nvPr/>
        </p:nvSpPr>
        <p:spPr>
          <a:xfrm>
            <a:off x="548640" y="1600200"/>
            <a:ext cx="11064240" cy="1051560"/>
          </a:xfrm>
          <a:prstGeom prst="roundRect">
            <a:avLst>
              <a:gd name="adj" fmla="val 7826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822960" y="1856232"/>
            <a:ext cx="548640" cy="548640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9264" y="2002536"/>
            <a:ext cx="256032" cy="25603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600200" y="1746504"/>
            <a:ext cx="4206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Intracloud networking (public)</a:t>
            </a:r>
            <a:endParaRPr lang="en-US" sz="1550" dirty="0"/>
          </a:p>
        </p:txBody>
      </p:sp>
      <p:sp>
        <p:nvSpPr>
          <p:cNvPr id="10" name="Text 6"/>
          <p:cNvSpPr/>
          <p:nvPr/>
        </p:nvSpPr>
        <p:spPr>
          <a:xfrm>
            <a:off x="5943600" y="1709928"/>
            <a:ext cx="5486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3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Networking inside the public provider's data center — moving data between pooled servers, storage, and services.</a:t>
            </a:r>
            <a:endParaRPr lang="en-US" sz="1230" dirty="0"/>
          </a:p>
        </p:txBody>
      </p:sp>
      <p:sp>
        <p:nvSpPr>
          <p:cNvPr id="11" name="Shape 7"/>
          <p:cNvSpPr/>
          <p:nvPr/>
        </p:nvSpPr>
        <p:spPr>
          <a:xfrm>
            <a:off x="548640" y="2779776"/>
            <a:ext cx="11064240" cy="1051560"/>
          </a:xfrm>
          <a:prstGeom prst="roundRect">
            <a:avLst>
              <a:gd name="adj" fmla="val 7826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822960" y="3035808"/>
            <a:ext cx="548640" cy="548640"/>
          </a:xfrm>
          <a:prstGeom prst="ellipse">
            <a:avLst/>
          </a:prstGeom>
          <a:solidFill>
            <a:srgbClr val="1C7293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264" y="3182112"/>
            <a:ext cx="256032" cy="256032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600200" y="2926080"/>
            <a:ext cx="4206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Private intracloud networking</a:t>
            </a:r>
            <a:endParaRPr lang="en-US" sz="1550" dirty="0"/>
          </a:p>
        </p:txBody>
      </p:sp>
      <p:sp>
        <p:nvSpPr>
          <p:cNvPr id="15" name="Text 10"/>
          <p:cNvSpPr/>
          <p:nvPr/>
        </p:nvSpPr>
        <p:spPr>
          <a:xfrm>
            <a:off x="5943600" y="2889504"/>
            <a:ext cx="5486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3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internal network of a private cloud, connecting its own virtualized resources within the organization.</a:t>
            </a:r>
            <a:endParaRPr lang="en-US" sz="1230" dirty="0"/>
          </a:p>
        </p:txBody>
      </p:sp>
      <p:sp>
        <p:nvSpPr>
          <p:cNvPr id="16" name="Shape 11"/>
          <p:cNvSpPr/>
          <p:nvPr/>
        </p:nvSpPr>
        <p:spPr>
          <a:xfrm>
            <a:off x="548640" y="3959352"/>
            <a:ext cx="11064240" cy="1051560"/>
          </a:xfrm>
          <a:prstGeom prst="roundRect">
            <a:avLst>
              <a:gd name="adj" fmla="val 7826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822960" y="4215384"/>
            <a:ext cx="548640" cy="54864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264" y="4361688"/>
            <a:ext cx="256032" cy="256032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1600200" y="4105656"/>
            <a:ext cx="4206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New facets in private networks</a:t>
            </a:r>
            <a:endParaRPr lang="en-US" sz="1550" dirty="0"/>
          </a:p>
        </p:txBody>
      </p:sp>
      <p:sp>
        <p:nvSpPr>
          <p:cNvPr id="20" name="Text 14"/>
          <p:cNvSpPr/>
          <p:nvPr/>
        </p:nvSpPr>
        <p:spPr>
          <a:xfrm>
            <a:off x="5943600" y="4069080"/>
            <a:ext cx="5486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3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Emerging techniques — network virtualization, virtual LANs, and software-defined networking — for flexible, isolated links.</a:t>
            </a:r>
            <a:endParaRPr lang="en-US" sz="1230" dirty="0"/>
          </a:p>
        </p:txBody>
      </p:sp>
      <p:sp>
        <p:nvSpPr>
          <p:cNvPr id="21" name="Shape 15"/>
          <p:cNvSpPr/>
          <p:nvPr/>
        </p:nvSpPr>
        <p:spPr>
          <a:xfrm>
            <a:off x="548640" y="5138928"/>
            <a:ext cx="11064240" cy="1051560"/>
          </a:xfrm>
          <a:prstGeom prst="roundRect">
            <a:avLst>
              <a:gd name="adj" fmla="val 7826"/>
            </a:avLst>
          </a:prstGeom>
          <a:solidFill>
            <a:srgbClr val="F4F8FB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2" name="Shape 16"/>
          <p:cNvSpPr/>
          <p:nvPr/>
        </p:nvSpPr>
        <p:spPr>
          <a:xfrm>
            <a:off x="822960" y="5394960"/>
            <a:ext cx="548640" cy="548640"/>
          </a:xfrm>
          <a:prstGeom prst="ellipse">
            <a:avLst/>
          </a:prstGeom>
          <a:solidFill>
            <a:srgbClr val="16233F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9264" y="5541264"/>
            <a:ext cx="256032" cy="256032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1600200" y="5285232"/>
            <a:ext cx="4206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Path for Internet traffic</a:t>
            </a:r>
            <a:endParaRPr lang="en-US" sz="1550" dirty="0"/>
          </a:p>
        </p:txBody>
      </p:sp>
      <p:sp>
        <p:nvSpPr>
          <p:cNvPr id="25" name="Text 18"/>
          <p:cNvSpPr/>
          <p:nvPr/>
        </p:nvSpPr>
        <p:spPr>
          <a:xfrm>
            <a:off x="5943600" y="5248656"/>
            <a:ext cx="5486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3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end-to-end route a request takes: user → access network → provider gateway → intracloud fabric → resource, and back.</a:t>
            </a:r>
            <a:endParaRPr lang="en-US" sz="1230" dirty="0"/>
          </a:p>
        </p:txBody>
      </p:sp>
      <p:sp>
        <p:nvSpPr>
          <p:cNvPr id="26" name="Text 19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88" y="658368"/>
            <a:ext cx="256032" cy="25603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25880" y="45720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kern="0" spc="30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APPLICATIONS ON THE CLOUD</a:t>
            </a:r>
            <a:endParaRPr lang="en-US" sz="1250" dirty="0"/>
          </a:p>
        </p:txBody>
      </p:sp>
      <p:sp>
        <p:nvSpPr>
          <p:cNvPr id="5" name="Text 2"/>
          <p:cNvSpPr/>
          <p:nvPr/>
        </p:nvSpPr>
        <p:spPr>
          <a:xfrm>
            <a:off x="1298448" y="731520"/>
            <a:ext cx="103327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What Runs Well in the Cloud</a:t>
            </a:r>
            <a:endParaRPr lang="en-US" sz="2900" dirty="0"/>
          </a:p>
        </p:txBody>
      </p:sp>
      <p:sp>
        <p:nvSpPr>
          <p:cNvPr id="6" name="Shape 3"/>
          <p:cNvSpPr/>
          <p:nvPr/>
        </p:nvSpPr>
        <p:spPr>
          <a:xfrm>
            <a:off x="548640" y="1645920"/>
            <a:ext cx="5623560" cy="3794760"/>
          </a:xfrm>
          <a:prstGeom prst="roundRect">
            <a:avLst>
              <a:gd name="adj" fmla="val 2410"/>
            </a:avLst>
          </a:prstGeom>
          <a:solidFill>
            <a:srgbClr val="16233F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914400" y="1874520"/>
            <a:ext cx="4892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Applications well suited to the cloud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932688" y="2468880"/>
            <a:ext cx="502920" cy="50292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848" y="2606040"/>
            <a:ext cx="228600" cy="22860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600200" y="2423160"/>
            <a:ext cx="4206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Variable / bursty load — scale up and down on demand</a:t>
            </a:r>
            <a:endParaRPr lang="en-US" sz="1300" dirty="0"/>
          </a:p>
        </p:txBody>
      </p:sp>
      <p:sp>
        <p:nvSpPr>
          <p:cNvPr id="11" name="Shape 7"/>
          <p:cNvSpPr/>
          <p:nvPr/>
        </p:nvSpPr>
        <p:spPr>
          <a:xfrm>
            <a:off x="932688" y="3182112"/>
            <a:ext cx="502920" cy="50292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9848" y="3319272"/>
            <a:ext cx="228600" cy="22860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600200" y="3136392"/>
            <a:ext cx="4206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Apps needing anytime, anywhere on-demand access</a:t>
            </a:r>
            <a:endParaRPr lang="en-US" sz="1300" dirty="0"/>
          </a:p>
        </p:txBody>
      </p:sp>
      <p:sp>
        <p:nvSpPr>
          <p:cNvPr id="14" name="Shape 9"/>
          <p:cNvSpPr/>
          <p:nvPr/>
        </p:nvSpPr>
        <p:spPr>
          <a:xfrm>
            <a:off x="932688" y="3895344"/>
            <a:ext cx="502920" cy="50292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9848" y="4032504"/>
            <a:ext cx="228600" cy="22860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600200" y="3849624"/>
            <a:ext cx="4206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Multi-tenant apps serving many users at once</a:t>
            </a:r>
            <a:endParaRPr lang="en-US" sz="1300" dirty="0"/>
          </a:p>
        </p:txBody>
      </p:sp>
      <p:sp>
        <p:nvSpPr>
          <p:cNvPr id="17" name="Shape 11"/>
          <p:cNvSpPr/>
          <p:nvPr/>
        </p:nvSpPr>
        <p:spPr>
          <a:xfrm>
            <a:off x="932688" y="4608576"/>
            <a:ext cx="502920" cy="502920"/>
          </a:xfrm>
          <a:prstGeom prst="ellipse">
            <a:avLst/>
          </a:prstGeom>
          <a:solidFill>
            <a:srgbClr val="00B4A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18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9848" y="4745736"/>
            <a:ext cx="228600" cy="228600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1600200" y="4562856"/>
            <a:ext cx="4206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FE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Data-intensive work — analytics and large datasets</a:t>
            </a:r>
            <a:endParaRPr lang="en-US" sz="1300" dirty="0"/>
          </a:p>
        </p:txBody>
      </p:sp>
      <p:sp>
        <p:nvSpPr>
          <p:cNvPr id="20" name="Text 13"/>
          <p:cNvSpPr/>
          <p:nvPr/>
        </p:nvSpPr>
        <p:spPr>
          <a:xfrm>
            <a:off x="6400800" y="1691640"/>
            <a:ext cx="5212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How they are delivered</a:t>
            </a:r>
            <a:endParaRPr lang="en-US" sz="1700" dirty="0"/>
          </a:p>
        </p:txBody>
      </p:sp>
      <p:sp>
        <p:nvSpPr>
          <p:cNvPr id="21" name="Shape 14"/>
          <p:cNvSpPr/>
          <p:nvPr/>
        </p:nvSpPr>
        <p:spPr>
          <a:xfrm>
            <a:off x="6400800" y="2194560"/>
            <a:ext cx="5212080" cy="1005840"/>
          </a:xfrm>
          <a:prstGeom prst="roundRect">
            <a:avLst>
              <a:gd name="adj" fmla="val 8182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2" name="Shape 15"/>
          <p:cNvSpPr/>
          <p:nvPr/>
        </p:nvSpPr>
        <p:spPr>
          <a:xfrm>
            <a:off x="6629400" y="2432304"/>
            <a:ext cx="530352" cy="530352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3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75704" y="2578608"/>
            <a:ext cx="237744" cy="237744"/>
          </a:xfrm>
          <a:prstGeom prst="rect">
            <a:avLst/>
          </a:prstGeom>
        </p:spPr>
      </p:pic>
      <p:sp>
        <p:nvSpPr>
          <p:cNvPr id="24" name="Text 16"/>
          <p:cNvSpPr/>
          <p:nvPr/>
        </p:nvSpPr>
        <p:spPr>
          <a:xfrm>
            <a:off x="7360920" y="2340864"/>
            <a:ext cx="4069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Hosted centrally</a:t>
            </a:r>
            <a:endParaRPr lang="en-US" sz="1450" dirty="0"/>
          </a:p>
        </p:txBody>
      </p:sp>
      <p:sp>
        <p:nvSpPr>
          <p:cNvPr id="25" name="Text 17"/>
          <p:cNvSpPr/>
          <p:nvPr/>
        </p:nvSpPr>
        <p:spPr>
          <a:xfrm>
            <a:off x="7360920" y="2679192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6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Applications run on the provider's infrastructure, not the user's machine.</a:t>
            </a:r>
            <a:endParaRPr lang="en-US" sz="1160" dirty="0"/>
          </a:p>
        </p:txBody>
      </p:sp>
      <p:sp>
        <p:nvSpPr>
          <p:cNvPr id="26" name="Shape 18"/>
          <p:cNvSpPr/>
          <p:nvPr/>
        </p:nvSpPr>
        <p:spPr>
          <a:xfrm>
            <a:off x="6400800" y="3328416"/>
            <a:ext cx="5212080" cy="1005840"/>
          </a:xfrm>
          <a:prstGeom prst="roundRect">
            <a:avLst>
              <a:gd name="adj" fmla="val 8182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27" name="Shape 19"/>
          <p:cNvSpPr/>
          <p:nvPr/>
        </p:nvSpPr>
        <p:spPr>
          <a:xfrm>
            <a:off x="6629400" y="3566160"/>
            <a:ext cx="530352" cy="530352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2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75704" y="3712464"/>
            <a:ext cx="237744" cy="237744"/>
          </a:xfrm>
          <a:prstGeom prst="rect">
            <a:avLst/>
          </a:prstGeom>
        </p:spPr>
      </p:pic>
      <p:sp>
        <p:nvSpPr>
          <p:cNvPr id="29" name="Text 20"/>
          <p:cNvSpPr/>
          <p:nvPr/>
        </p:nvSpPr>
        <p:spPr>
          <a:xfrm>
            <a:off x="7360920" y="3474720"/>
            <a:ext cx="4069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Accessed via browser</a:t>
            </a:r>
            <a:endParaRPr lang="en-US" sz="1450" dirty="0"/>
          </a:p>
        </p:txBody>
      </p:sp>
      <p:sp>
        <p:nvSpPr>
          <p:cNvPr id="30" name="Text 21"/>
          <p:cNvSpPr/>
          <p:nvPr/>
        </p:nvSpPr>
        <p:spPr>
          <a:xfrm>
            <a:off x="7360920" y="3813048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6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Users reach them through a thin client — no install, minimal setup.</a:t>
            </a:r>
            <a:endParaRPr lang="en-US" sz="1160" dirty="0"/>
          </a:p>
        </p:txBody>
      </p:sp>
      <p:sp>
        <p:nvSpPr>
          <p:cNvPr id="31" name="Shape 22"/>
          <p:cNvSpPr/>
          <p:nvPr/>
        </p:nvSpPr>
        <p:spPr>
          <a:xfrm>
            <a:off x="6400800" y="4462272"/>
            <a:ext cx="5212080" cy="1005840"/>
          </a:xfrm>
          <a:prstGeom prst="roundRect">
            <a:avLst>
              <a:gd name="adj" fmla="val 8182"/>
            </a:avLst>
          </a:prstGeom>
          <a:solidFill>
            <a:srgbClr val="EAF2F6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sp>
        <p:nvSpPr>
          <p:cNvPr id="32" name="Shape 23"/>
          <p:cNvSpPr/>
          <p:nvPr/>
        </p:nvSpPr>
        <p:spPr>
          <a:xfrm>
            <a:off x="6629400" y="4700016"/>
            <a:ext cx="530352" cy="530352"/>
          </a:xfrm>
          <a:prstGeom prst="ellipse">
            <a:avLst/>
          </a:prstGeom>
          <a:solidFill>
            <a:srgbClr val="0B6E99"/>
          </a:solidFill>
          <a:ln/>
          <a:effectLst>
            <a:outerShdw blurRad="88900" dist="38100" dir="5400000" algn="bl" rotWithShape="0">
              <a:srgbClr val="000000">
                <a:alpha val="13000"/>
              </a:srgbClr>
            </a:outerShdw>
          </a:effectLst>
        </p:spPr>
      </p:sp>
      <p:pic>
        <p:nvPicPr>
          <p:cNvPr id="33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75704" y="4846320"/>
            <a:ext cx="237744" cy="237744"/>
          </a:xfrm>
          <a:prstGeom prst="rect">
            <a:avLst/>
          </a:prstGeom>
        </p:spPr>
      </p:pic>
      <p:sp>
        <p:nvSpPr>
          <p:cNvPr id="34" name="Text 24"/>
          <p:cNvSpPr/>
          <p:nvPr/>
        </p:nvSpPr>
        <p:spPr>
          <a:xfrm>
            <a:off x="7360920" y="4608576"/>
            <a:ext cx="4069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6233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Continuously updated</a:t>
            </a:r>
            <a:endParaRPr lang="en-US" sz="1450" dirty="0"/>
          </a:p>
        </p:txBody>
      </p:sp>
      <p:sp>
        <p:nvSpPr>
          <p:cNvPr id="35" name="Text 25"/>
          <p:cNvSpPr/>
          <p:nvPr/>
        </p:nvSpPr>
        <p:spPr>
          <a:xfrm>
            <a:off x="7360920" y="4946904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6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Providers roll out fixes and features centrally, for everyone at once.</a:t>
            </a:r>
            <a:endParaRPr lang="en-US" sz="1160" dirty="0"/>
          </a:p>
        </p:txBody>
      </p:sp>
      <p:sp>
        <p:nvSpPr>
          <p:cNvPr id="36" name="Text 26"/>
          <p:cNvSpPr/>
          <p:nvPr/>
        </p:nvSpPr>
        <p:spPr>
          <a:xfrm>
            <a:off x="11338560" y="630936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5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1336</Words>
  <Application>Microsoft Office PowerPoint</Application>
  <PresentationFormat>Widescreen</PresentationFormat>
  <Paragraphs>222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Bookman Old Style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Cloud Architecture and Infrastructure</dc:title>
  <dc:subject>PptxGenJS Presentation</dc:subject>
  <dc:creator>Teaching Deck</dc:creator>
  <cp:lastModifiedBy>Uday</cp:lastModifiedBy>
  <cp:revision>2</cp:revision>
  <dcterms:created xsi:type="dcterms:W3CDTF">2026-07-02T04:57:36Z</dcterms:created>
  <dcterms:modified xsi:type="dcterms:W3CDTF">2026-07-02T05:30:24Z</dcterms:modified>
</cp:coreProperties>
</file>