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188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8503920" y="640080"/>
            <a:ext cx="3291840" cy="329184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14000"/>
          </a:blip>
          <a:stretch>
            <a:fillRect/>
          </a:stretch>
        </p:blipFill>
        <p:spPr>
          <a:xfrm>
            <a:off x="182880" y="4023360"/>
            <a:ext cx="2377440" cy="23774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68680" y="18745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</a:t>
            </a:r>
            <a:endParaRPr lang="en-US" sz="6000" dirty="0"/>
          </a:p>
        </p:txBody>
      </p:sp>
      <p:sp>
        <p:nvSpPr>
          <p:cNvPr id="6" name="Text 2"/>
          <p:cNvSpPr/>
          <p:nvPr/>
        </p:nvSpPr>
        <p:spPr>
          <a:xfrm>
            <a:off x="868680" y="27889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00B4A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Fundamentals</a:t>
            </a:r>
            <a:endParaRPr lang="en-US" sz="6000" dirty="0"/>
          </a:p>
        </p:txBody>
      </p:sp>
      <p:sp>
        <p:nvSpPr>
          <p:cNvPr id="7" name="Text 3"/>
          <p:cNvSpPr/>
          <p:nvPr/>
        </p:nvSpPr>
        <p:spPr>
          <a:xfrm>
            <a:off x="914400" y="397764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Motivation, definitions, principles, service and platform views, and deployment models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914400" y="5989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 ·  Essentials of Cloud Computing — K. Chandrasekaran (CRC Press), Chapter 2</a:t>
            </a:r>
            <a:endParaRPr lang="en-US" sz="1250" dirty="0"/>
          </a:p>
        </p:txBody>
      </p:sp>
      <p:sp>
        <p:nvSpPr>
          <p:cNvPr id="9" name="Text 0"/>
          <p:cNvSpPr/>
          <p:nvPr/>
        </p:nvSpPr>
        <p:spPr>
          <a:xfrm>
            <a:off x="1028700" y="1463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kern="0" spc="40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</a:t>
            </a:r>
            <a:r>
              <a:rPr lang="en-US" sz="1400" b="1" kern="0" spc="400" smtClean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DIFFERENT PERSPECTIVE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 as a Platform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5029200" cy="3840480"/>
          </a:xfrm>
          <a:prstGeom prst="roundRect">
            <a:avLst>
              <a:gd name="adj" fmla="val 2381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10512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" y="2011680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1993392"/>
            <a:ext cx="3566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a platform?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914400" y="288036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platform is the support on which applications run and deliver results. It need not be an operating system — Windows is a platform, and so is Java.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914400" y="416052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F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still need a local OS to reach web-based applications.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943600" y="169164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web is becoming a platform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5943600" y="2286000"/>
            <a:ext cx="5669280" cy="960120"/>
          </a:xfrm>
          <a:prstGeom prst="roundRect">
            <a:avLst>
              <a:gd name="adj" fmla="val 857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172200" y="2505456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504" y="2651760"/>
            <a:ext cx="237744" cy="23774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903720" y="2432304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Office 2.0 trend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903720" y="2761488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once on the desktop are being converted into web / cloud applications.</a:t>
            </a:r>
            <a:endParaRPr lang="en-US" sz="1180" dirty="0"/>
          </a:p>
        </p:txBody>
      </p:sp>
      <p:sp>
        <p:nvSpPr>
          <p:cNvPr id="18" name="Shape 13"/>
          <p:cNvSpPr/>
          <p:nvPr/>
        </p:nvSpPr>
        <p:spPr>
          <a:xfrm>
            <a:off x="5943600" y="3364992"/>
            <a:ext cx="5669280" cy="960120"/>
          </a:xfrm>
          <a:prstGeom prst="roundRect">
            <a:avLst>
              <a:gd name="adj" fmla="val 857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172200" y="3584448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8504" y="3730752"/>
            <a:ext cx="237744" cy="23774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903720" y="3511296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Word processors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903720" y="384048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like Buzzword now run in the cloud instead of only on the desktop.</a:t>
            </a:r>
            <a:endParaRPr lang="en-US" sz="1180" dirty="0"/>
          </a:p>
        </p:txBody>
      </p:sp>
      <p:sp>
        <p:nvSpPr>
          <p:cNvPr id="23" name="Shape 17"/>
          <p:cNvSpPr/>
          <p:nvPr/>
        </p:nvSpPr>
        <p:spPr>
          <a:xfrm>
            <a:off x="5943600" y="4443984"/>
            <a:ext cx="5669280" cy="960120"/>
          </a:xfrm>
          <a:prstGeom prst="roundRect">
            <a:avLst>
              <a:gd name="adj" fmla="val 857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6172200" y="4663440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8504" y="4809744"/>
            <a:ext cx="237744" cy="2377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903720" y="459028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Office suites</a:t>
            </a:r>
            <a:endParaRPr lang="en-US" sz="1500" dirty="0"/>
          </a:p>
        </p:txBody>
      </p:sp>
      <p:sp>
        <p:nvSpPr>
          <p:cNvPr id="27" name="Text 20"/>
          <p:cNvSpPr/>
          <p:nvPr/>
        </p:nvSpPr>
        <p:spPr>
          <a:xfrm>
            <a:off x="6903720" y="4919472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Docs delivers office-suite capability in the cloud as a desktop counterpart.</a:t>
            </a:r>
            <a:endParaRPr lang="en-US" sz="1180" dirty="0"/>
          </a:p>
        </p:txBody>
      </p:sp>
      <p:sp>
        <p:nvSpPr>
          <p:cNvPr id="28" name="Text 21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 MODELS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Cloud Deployment Models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087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cloud services are made available — depending on organizational structure and where they are provisioned.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83464" y="2057400"/>
            <a:ext cx="2761488" cy="3246120"/>
          </a:xfrm>
          <a:prstGeom prst="roundRect">
            <a:avLst>
              <a:gd name="adj" fmla="val 331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229868" y="2350008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756" y="2596896"/>
            <a:ext cx="374904" cy="374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6344" y="335584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Private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539496" y="3840480"/>
            <a:ext cx="224942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Provisioned for the exclusive use of a single organization with multiple consumers. May be owned or run by the org, a third party, or both — on- or off-premises.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3227832" y="2057400"/>
            <a:ext cx="2761488" cy="3246120"/>
          </a:xfrm>
          <a:prstGeom prst="roundRect">
            <a:avLst>
              <a:gd name="adj" fmla="val 331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174236" y="2350008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24" y="2596896"/>
            <a:ext cx="374904" cy="37490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10712" y="335584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Public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3483864" y="3840480"/>
            <a:ext cx="224942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Provisioned for open use by the general public. Owned and run by a business, academic, or government body, and it exists on the provider's premises.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6172200" y="2057400"/>
            <a:ext cx="2761488" cy="3246120"/>
          </a:xfrm>
          <a:prstGeom prst="roundRect">
            <a:avLst>
              <a:gd name="adj" fmla="val 331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118604" y="2350008"/>
            <a:ext cx="868680" cy="8686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492" y="2596896"/>
            <a:ext cx="374904" cy="37490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55080" y="335584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Community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6428232" y="3840480"/>
            <a:ext cx="224942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by several organizations with common concerns — mission, security, policy, compliance. Managed by the orgs or a third party; on- or off-premise.</a:t>
            </a:r>
            <a:endParaRPr lang="en-US" sz="1130" dirty="0"/>
          </a:p>
        </p:txBody>
      </p:sp>
      <p:sp>
        <p:nvSpPr>
          <p:cNvPr id="22" name="Shape 16"/>
          <p:cNvSpPr/>
          <p:nvPr/>
        </p:nvSpPr>
        <p:spPr>
          <a:xfrm>
            <a:off x="9116568" y="2057400"/>
            <a:ext cx="2761488" cy="3246120"/>
          </a:xfrm>
          <a:prstGeom prst="roundRect">
            <a:avLst>
              <a:gd name="adj" fmla="val 331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10062972" y="2350008"/>
            <a:ext cx="868680" cy="868680"/>
          </a:xfrm>
          <a:prstGeom prst="ellipse">
            <a:avLst/>
          </a:prstGeom>
          <a:solidFill>
            <a:srgbClr val="F4B740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9860" y="2596896"/>
            <a:ext cx="374904" cy="37490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299448" y="335584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Hybrid</a:t>
            </a:r>
            <a:endParaRPr lang="en-US" sz="1900" dirty="0"/>
          </a:p>
        </p:txBody>
      </p:sp>
      <p:sp>
        <p:nvSpPr>
          <p:cNvPr id="26" name="Text 19"/>
          <p:cNvSpPr/>
          <p:nvPr/>
        </p:nvSpPr>
        <p:spPr>
          <a:xfrm>
            <a:off x="9372600" y="3840480"/>
            <a:ext cx="224942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composition of two or more distinct clouds (private, community, public) bound by technology enabling data &amp; application portability, e.g., cloud bursting.</a:t>
            </a:r>
            <a:endParaRPr lang="en-US" sz="1130" dirty="0"/>
          </a:p>
        </p:txBody>
      </p:sp>
      <p:sp>
        <p:nvSpPr>
          <p:cNvPr id="27" name="Text 20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9509760" y="4206240"/>
            <a:ext cx="2743200" cy="2743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Computing, in a Nutshell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822960" y="251460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2660904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00200" y="246888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only for what you use — trade capital expenditure for operational expenditure.</a:t>
            </a:r>
            <a:endParaRPr lang="en-US" sz="1550" dirty="0"/>
          </a:p>
        </p:txBody>
      </p:sp>
      <p:sp>
        <p:nvSpPr>
          <p:cNvPr id="8" name="Shape 4"/>
          <p:cNvSpPr/>
          <p:nvPr/>
        </p:nvSpPr>
        <p:spPr>
          <a:xfrm>
            <a:off x="822960" y="335584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" y="3502152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00200" y="3310128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Storing and accessing data &amp; programs over the Internet, per the NIST definition.</a:t>
            </a:r>
            <a:endParaRPr lang="en-US" sz="1550" dirty="0"/>
          </a:p>
        </p:txBody>
      </p:sp>
      <p:sp>
        <p:nvSpPr>
          <p:cNvPr id="11" name="Shape 6"/>
          <p:cNvSpPr/>
          <p:nvPr/>
        </p:nvSpPr>
        <p:spPr>
          <a:xfrm>
            <a:off x="822960" y="4197096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" y="4343400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600200" y="4151376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5-4-3 model: 5 characteristics, 4 deployment models, 3 service models.</a:t>
            </a:r>
            <a:endParaRPr lang="en-US" sz="1550" dirty="0"/>
          </a:p>
        </p:txBody>
      </p:sp>
      <p:sp>
        <p:nvSpPr>
          <p:cNvPr id="14" name="Shape 8"/>
          <p:cNvSpPr/>
          <p:nvPr/>
        </p:nvSpPr>
        <p:spPr>
          <a:xfrm>
            <a:off x="822960" y="5038344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264" y="5184648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600200" y="4992624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models: Private, Public, Community, and Hybrid.</a:t>
            </a:r>
            <a:endParaRPr lang="en-US" sz="1550" dirty="0"/>
          </a:p>
        </p:txBody>
      </p:sp>
      <p:sp>
        <p:nvSpPr>
          <p:cNvPr id="17" name="Text 10"/>
          <p:cNvSpPr/>
          <p:nvPr/>
        </p:nvSpPr>
        <p:spPr>
          <a:xfrm>
            <a:off x="777240" y="62636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Essentials of Cloud Computing — K. Chandrasekaran · Chapter 2, Cloud Computing Fundamentals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WILL COVER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Session Roadmap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52" y="213055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95144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04672" y="26791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Motivation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804672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cloud emerged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364992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621024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904" y="2130552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11496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3621024" y="26791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Need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3621024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Convenience &amp; reliability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181344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437376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256" y="2130552"/>
            <a:ext cx="274320" cy="27432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927848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6437376" y="26791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Definition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6437376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cloud computing means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8997696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9253728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608" y="2130552"/>
            <a:ext cx="274320" cy="2743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0744200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9253728" y="26791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Principles</a:t>
            </a:r>
            <a:endParaRPr lang="en-US" sz="1650" dirty="0"/>
          </a:p>
        </p:txBody>
      </p:sp>
      <p:sp>
        <p:nvSpPr>
          <p:cNvPr id="29" name="Text 22"/>
          <p:cNvSpPr/>
          <p:nvPr/>
        </p:nvSpPr>
        <p:spPr>
          <a:xfrm>
            <a:off x="9253728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5-4-3 framework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548640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04672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552" y="4187952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2295144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804672" y="47365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 Characteristics</a:t>
            </a:r>
            <a:endParaRPr lang="en-US" sz="1650" dirty="0"/>
          </a:p>
        </p:txBody>
      </p:sp>
      <p:sp>
        <p:nvSpPr>
          <p:cNvPr id="35" name="Text 27"/>
          <p:cNvSpPr/>
          <p:nvPr/>
        </p:nvSpPr>
        <p:spPr>
          <a:xfrm>
            <a:off x="804672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features</a:t>
            </a:r>
            <a:endParaRPr lang="en-US" sz="1200" dirty="0"/>
          </a:p>
        </p:txBody>
      </p:sp>
      <p:sp>
        <p:nvSpPr>
          <p:cNvPr id="36" name="Shape 28"/>
          <p:cNvSpPr/>
          <p:nvPr/>
        </p:nvSpPr>
        <p:spPr>
          <a:xfrm>
            <a:off x="3364992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3621024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3904" y="4187952"/>
            <a:ext cx="274320" cy="27432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5111496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2400" dirty="0"/>
          </a:p>
        </p:txBody>
      </p:sp>
      <p:sp>
        <p:nvSpPr>
          <p:cNvPr id="40" name="Text 31"/>
          <p:cNvSpPr/>
          <p:nvPr/>
        </p:nvSpPr>
        <p:spPr>
          <a:xfrm>
            <a:off x="3621024" y="47365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As a Service</a:t>
            </a:r>
            <a:endParaRPr lang="en-US" sz="1650" dirty="0"/>
          </a:p>
        </p:txBody>
      </p:sp>
      <p:sp>
        <p:nvSpPr>
          <p:cNvPr id="41" name="Text 32"/>
          <p:cNvSpPr/>
          <p:nvPr/>
        </p:nvSpPr>
        <p:spPr>
          <a:xfrm>
            <a:off x="3621024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&amp; retrieve anywhere</a:t>
            </a:r>
            <a:endParaRPr lang="en-US" sz="1200" dirty="0"/>
          </a:p>
        </p:txBody>
      </p:sp>
      <p:sp>
        <p:nvSpPr>
          <p:cNvPr id="42" name="Shape 33"/>
          <p:cNvSpPr/>
          <p:nvPr/>
        </p:nvSpPr>
        <p:spPr>
          <a:xfrm>
            <a:off x="6181344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3" name="Shape 34"/>
          <p:cNvSpPr/>
          <p:nvPr/>
        </p:nvSpPr>
        <p:spPr>
          <a:xfrm>
            <a:off x="6437376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4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0256" y="4187952"/>
            <a:ext cx="274320" cy="274320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7927848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07</a:t>
            </a:r>
            <a:endParaRPr lang="en-US" sz="2400" dirty="0"/>
          </a:p>
        </p:txBody>
      </p:sp>
      <p:sp>
        <p:nvSpPr>
          <p:cNvPr id="46" name="Text 36"/>
          <p:cNvSpPr/>
          <p:nvPr/>
        </p:nvSpPr>
        <p:spPr>
          <a:xfrm>
            <a:off x="6437376" y="47365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As a Platform</a:t>
            </a:r>
            <a:endParaRPr lang="en-US" sz="1650" dirty="0"/>
          </a:p>
        </p:txBody>
      </p:sp>
      <p:sp>
        <p:nvSpPr>
          <p:cNvPr id="47" name="Text 37"/>
          <p:cNvSpPr/>
          <p:nvPr/>
        </p:nvSpPr>
        <p:spPr>
          <a:xfrm>
            <a:off x="6437376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web as a platform</a:t>
            </a:r>
            <a:endParaRPr lang="en-US" sz="1200" dirty="0"/>
          </a:p>
        </p:txBody>
      </p:sp>
      <p:sp>
        <p:nvSpPr>
          <p:cNvPr id="48" name="Shape 38"/>
          <p:cNvSpPr/>
          <p:nvPr/>
        </p:nvSpPr>
        <p:spPr>
          <a:xfrm>
            <a:off x="8997696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9" name="Shape 39"/>
          <p:cNvSpPr/>
          <p:nvPr/>
        </p:nvSpPr>
        <p:spPr>
          <a:xfrm>
            <a:off x="9253728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5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6608" y="4187952"/>
            <a:ext cx="274320" cy="274320"/>
          </a:xfrm>
          <a:prstGeom prst="rect">
            <a:avLst/>
          </a:prstGeom>
        </p:spPr>
      </p:pic>
      <p:sp>
        <p:nvSpPr>
          <p:cNvPr id="51" name="Text 40"/>
          <p:cNvSpPr/>
          <p:nvPr/>
        </p:nvSpPr>
        <p:spPr>
          <a:xfrm>
            <a:off x="10744200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08</a:t>
            </a:r>
            <a:endParaRPr lang="en-US" sz="2400" dirty="0"/>
          </a:p>
        </p:txBody>
      </p:sp>
      <p:sp>
        <p:nvSpPr>
          <p:cNvPr id="52" name="Text 41"/>
          <p:cNvSpPr/>
          <p:nvPr/>
        </p:nvSpPr>
        <p:spPr>
          <a:xfrm>
            <a:off x="9253728" y="4736592"/>
            <a:ext cx="21579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 Deployment Models</a:t>
            </a:r>
            <a:endParaRPr lang="en-US" sz="1650" dirty="0"/>
          </a:p>
        </p:txBody>
      </p:sp>
      <p:sp>
        <p:nvSpPr>
          <p:cNvPr id="53" name="Text 42"/>
          <p:cNvSpPr/>
          <p:nvPr/>
        </p:nvSpPr>
        <p:spPr>
          <a:xfrm>
            <a:off x="9253728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· Public · Community · Hybrid</a:t>
            </a:r>
            <a:endParaRPr lang="en-US" sz="1200" dirty="0"/>
          </a:p>
        </p:txBody>
      </p:sp>
      <p:sp>
        <p:nvSpPr>
          <p:cNvPr id="54" name="Text 4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Cloud Computing?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5448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cloud, anyone needing computing had to buy, house, and maintain their own hardware, software, networking, and storage — a heavy, up-front investment.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548640" y="25146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834640"/>
            <a:ext cx="731520" cy="73152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3035808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83080" y="286207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Capital Expenditure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1783080" y="322783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way — own everything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960120" y="3749040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lump-sum purchase of the whole infrastructure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cost to keep it, power it, and maintain it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Especially costly for enterprises needing large power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400800" y="25146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720840" y="2834640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008" y="3035808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635240" y="286207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6E99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Operational Expenditure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7635240" y="322783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cloud way — hire as needed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812280" y="3749040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computing power from a provider on demand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only for what you use, only when you use it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modest, recurring cost instead of one big outlay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548640" y="5074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one line:  </a:t>
            </a:r>
            <a:r>
              <a:rPr lang="en-US" sz="14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 gives you the services of computing power and infrastructure to the extent required, paying only for what you consume.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NEED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Convenience &amp; Reliability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5029200" cy="1783080"/>
          </a:xfrm>
          <a:prstGeom prst="roundRect">
            <a:avLst>
              <a:gd name="adj" fmla="val 5128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41248" y="1984248"/>
            <a:ext cx="685800" cy="6858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2176272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2002536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Convenience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868680" y="2532888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a file to the cloud (e.g., Dropbox) and reach it from any device with an Internet connection. Sharing and collaboration over the web become effortless — no USB drives or discs to carry.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548640" y="3657600"/>
            <a:ext cx="5029200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841248" y="3950208"/>
            <a:ext cx="685800" cy="68580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142232"/>
            <a:ext cx="301752" cy="30175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91640" y="3968496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Reliability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868680" y="4498848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lives off-site at the provider, not only on your local machine. Even if a laptop is lost or a PC is damaged, files stay safe. Losing data becomes far less likely.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943600" y="1691640"/>
            <a:ext cx="5669280" cy="3749040"/>
          </a:xfrm>
          <a:prstGeom prst="roundRect">
            <a:avLst>
              <a:gd name="adj" fmla="val 2439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Text 12"/>
          <p:cNvSpPr/>
          <p:nvPr/>
        </p:nvSpPr>
        <p:spPr>
          <a:xfrm>
            <a:off x="6355080" y="19202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the cloud delivers</a:t>
            </a:r>
            <a:endParaRPr lang="en-US" sz="1700" dirty="0"/>
          </a:p>
        </p:txBody>
      </p:sp>
      <p:sp>
        <p:nvSpPr>
          <p:cNvPr id="18" name="Shape 13"/>
          <p:cNvSpPr/>
          <p:nvPr/>
        </p:nvSpPr>
        <p:spPr>
          <a:xfrm>
            <a:off x="6355080" y="2487168"/>
            <a:ext cx="457200" cy="4572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0" y="2624328"/>
            <a:ext cx="182880" cy="1828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967728" y="2432304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capacity or add capabilities on the fly — no new infrastructure to buy</a:t>
            </a:r>
            <a:endParaRPr lang="en-US" sz="1280" dirty="0"/>
          </a:p>
        </p:txBody>
      </p:sp>
      <p:sp>
        <p:nvSpPr>
          <p:cNvPr id="21" name="Shape 15"/>
          <p:cNvSpPr/>
          <p:nvPr/>
        </p:nvSpPr>
        <p:spPr>
          <a:xfrm>
            <a:off x="6355080" y="3218688"/>
            <a:ext cx="457200" cy="4572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240" y="3355848"/>
            <a:ext cx="182880" cy="18288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967728" y="3163824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subscription / pay-per-use model over the Internet</a:t>
            </a:r>
            <a:endParaRPr lang="en-US" sz="1280" dirty="0"/>
          </a:p>
        </p:txBody>
      </p:sp>
      <p:sp>
        <p:nvSpPr>
          <p:cNvPr id="24" name="Shape 17"/>
          <p:cNvSpPr/>
          <p:nvPr/>
        </p:nvSpPr>
        <p:spPr>
          <a:xfrm>
            <a:off x="6355080" y="3950208"/>
            <a:ext cx="457200" cy="4572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2240" y="4087368"/>
            <a:ext cx="182880" cy="1828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967728" y="3895344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computing power resides off-site — subscribed to rather than owned</a:t>
            </a:r>
            <a:endParaRPr lang="en-US" sz="1280" dirty="0"/>
          </a:p>
        </p:txBody>
      </p:sp>
      <p:sp>
        <p:nvSpPr>
          <p:cNvPr id="27" name="Shape 19"/>
          <p:cNvSpPr/>
          <p:nvPr/>
        </p:nvSpPr>
        <p:spPr>
          <a:xfrm>
            <a:off x="6355080" y="4681728"/>
            <a:ext cx="457200" cy="4572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2240" y="4818888"/>
            <a:ext cx="182880" cy="18288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967728" y="4626864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access with strong passwords and privacy settings</a:t>
            </a:r>
            <a:endParaRPr lang="en-US" sz="1280" dirty="0"/>
          </a:p>
        </p:txBody>
      </p:sp>
      <p:sp>
        <p:nvSpPr>
          <p:cNvPr id="30" name="Text 21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Defining Cloud Computing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11064240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92024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" y="213969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74520" y="1737360"/>
            <a:ext cx="9464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Storing and accessing data and programs over the Internet</a:t>
            </a: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a remote location — instead of from your own computer's hard drive. The word </a:t>
            </a:r>
            <a:r>
              <a:rPr lang="en-US" sz="16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“cloud”</a:t>
            </a: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simply a metaphor for the Internet.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548640" y="324612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BE7EE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68680" y="3566160"/>
            <a:ext cx="658368" cy="65836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560" y="3749040"/>
            <a:ext cx="292608" cy="29260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2960" y="4343400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Local computing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822960" y="4709160"/>
            <a:ext cx="3026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on the local hard drive, program run from that drive = local storage &amp; computing.</a:t>
            </a:r>
            <a:endParaRPr lang="en-US" sz="1230" dirty="0"/>
          </a:p>
        </p:txBody>
      </p:sp>
      <p:sp>
        <p:nvSpPr>
          <p:cNvPr id="15" name="Shape 10"/>
          <p:cNvSpPr/>
          <p:nvPr/>
        </p:nvSpPr>
        <p:spPr>
          <a:xfrm>
            <a:off x="4315968" y="324612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BE7EE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636008" y="3566160"/>
            <a:ext cx="658368" cy="65836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3749040"/>
            <a:ext cx="292608" cy="2926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90288" y="4343400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4590288" y="4709160"/>
            <a:ext cx="3026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data or programs over the Internet — the end result is the same, but reachable online.</a:t>
            </a:r>
            <a:endParaRPr lang="en-US" sz="1230" dirty="0"/>
          </a:p>
        </p:txBody>
      </p:sp>
      <p:sp>
        <p:nvSpPr>
          <p:cNvPr id="20" name="Shape 14"/>
          <p:cNvSpPr/>
          <p:nvPr/>
        </p:nvSpPr>
        <p:spPr>
          <a:xfrm>
            <a:off x="8083296" y="324612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2700">
            <a:solidFill>
              <a:srgbClr val="DBE7EE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8403336" y="3566160"/>
            <a:ext cx="658368" cy="65836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6216" y="3749040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357616" y="4343400"/>
            <a:ext cx="3026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Anywhere, anytime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8357616" y="4709160"/>
            <a:ext cx="30266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an online connection, cloud computing can be done anywhere, anytime, and by any device.</a:t>
            </a:r>
            <a:endParaRPr lang="en-US" sz="1230" dirty="0"/>
          </a:p>
        </p:txBody>
      </p:sp>
      <p:sp>
        <p:nvSpPr>
          <p:cNvPr id="25" name="Text 18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FORMAL DEFINITION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NIST Definition of Cloud Computing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11064240" cy="2148840"/>
          </a:xfrm>
          <a:prstGeom prst="roundRect">
            <a:avLst>
              <a:gd name="adj" fmla="val 4255"/>
            </a:avLst>
          </a:prstGeom>
          <a:solidFill>
            <a:srgbClr val="1E2E52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>
            <a:off x="868680" y="1874520"/>
            <a:ext cx="502920" cy="5029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54480" y="1783080"/>
            <a:ext cx="9784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50" i="1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 is a model for enabling ubiquitous, convenient, on-demand network access to a shared pool of configurable computing resources — networks, servers, storage, applications, and services — that can be rapidly provisioned and released with minimal management effort or service provider interaction.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1554480" y="342900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National Institute of Standards and Technology (NIST); backed by ISO and IEEE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548640" y="411480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822960" y="4389120"/>
            <a:ext cx="29809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6600" dirty="0"/>
          </a:p>
        </p:txBody>
      </p:sp>
      <p:sp>
        <p:nvSpPr>
          <p:cNvPr id="12" name="Text 8"/>
          <p:cNvSpPr/>
          <p:nvPr/>
        </p:nvSpPr>
        <p:spPr>
          <a:xfrm>
            <a:off x="822960" y="55321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characteristics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4315968" y="411480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4590288" y="4389120"/>
            <a:ext cx="29809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6600" dirty="0"/>
          </a:p>
        </p:txBody>
      </p:sp>
      <p:sp>
        <p:nvSpPr>
          <p:cNvPr id="15" name="Text 11"/>
          <p:cNvSpPr/>
          <p:nvPr/>
        </p:nvSpPr>
        <p:spPr>
          <a:xfrm>
            <a:off x="4590288" y="55321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models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8083296" y="4114800"/>
            <a:ext cx="3529584" cy="2148840"/>
          </a:xfrm>
          <a:prstGeom prst="roundRect">
            <a:avLst>
              <a:gd name="adj" fmla="val 4255"/>
            </a:avLst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8357616" y="4389120"/>
            <a:ext cx="298094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6600" dirty="0"/>
          </a:p>
        </p:txBody>
      </p:sp>
      <p:sp>
        <p:nvSpPr>
          <p:cNvPr id="18" name="Text 14"/>
          <p:cNvSpPr/>
          <p:nvPr/>
        </p:nvSpPr>
        <p:spPr>
          <a:xfrm>
            <a:off x="8357616" y="55321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models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548640" y="6355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composition is the 5-4-3 model, explored next.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5-4-3 Principles of Cloud Computing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forth by NIST, the 5-4-3 principles frame cloud computing in three layers.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313432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22960" y="231343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1828800" y="2276856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Five essential characteristics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828800" y="27157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features that must all be present — if any is missing, it is not cloud computing.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10561320" y="2377440"/>
            <a:ext cx="603504" cy="603504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912" y="2542032"/>
            <a:ext cx="274320" cy="27432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548640" y="342900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3685032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822960" y="368503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3400" dirty="0"/>
          </a:p>
        </p:txBody>
      </p:sp>
      <p:sp>
        <p:nvSpPr>
          <p:cNvPr id="17" name="Text 13"/>
          <p:cNvSpPr/>
          <p:nvPr/>
        </p:nvSpPr>
        <p:spPr>
          <a:xfrm>
            <a:off x="1828800" y="3648456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deployment models</a:t>
            </a:r>
            <a:endParaRPr lang="en-US" sz="1900" dirty="0"/>
          </a:p>
        </p:txBody>
      </p:sp>
      <p:sp>
        <p:nvSpPr>
          <p:cNvPr id="18" name="Text 14"/>
          <p:cNvSpPr/>
          <p:nvPr/>
        </p:nvSpPr>
        <p:spPr>
          <a:xfrm>
            <a:off x="1828800" y="40873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cloud is made available: Private, Public, Community, and Hybrid.</a:t>
            </a:r>
            <a:endParaRPr lang="en-US" sz="1350" dirty="0"/>
          </a:p>
        </p:txBody>
      </p:sp>
      <p:sp>
        <p:nvSpPr>
          <p:cNvPr id="19" name="Shape 15"/>
          <p:cNvSpPr/>
          <p:nvPr/>
        </p:nvSpPr>
        <p:spPr>
          <a:xfrm>
            <a:off x="10561320" y="3749040"/>
            <a:ext cx="603504" cy="603504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5912" y="3913632"/>
            <a:ext cx="274320" cy="274320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548640" y="480060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822960" y="5056632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822960" y="505663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3400" dirty="0"/>
          </a:p>
        </p:txBody>
      </p:sp>
      <p:sp>
        <p:nvSpPr>
          <p:cNvPr id="24" name="Text 19"/>
          <p:cNvSpPr/>
          <p:nvPr/>
        </p:nvSpPr>
        <p:spPr>
          <a:xfrm>
            <a:off x="1828800" y="5020056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service offering models</a:t>
            </a:r>
            <a:endParaRPr lang="en-US" sz="1900" dirty="0"/>
          </a:p>
        </p:txBody>
      </p:sp>
      <p:sp>
        <p:nvSpPr>
          <p:cNvPr id="25" name="Text 20"/>
          <p:cNvSpPr/>
          <p:nvPr/>
        </p:nvSpPr>
        <p:spPr>
          <a:xfrm>
            <a:off x="1828800" y="54589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layers offered as a service: SaaS, PaaS, and IaaS (the SPI model).</a:t>
            </a:r>
            <a:endParaRPr lang="en-US" sz="1350" dirty="0"/>
          </a:p>
        </p:txBody>
      </p:sp>
      <p:sp>
        <p:nvSpPr>
          <p:cNvPr id="26" name="Shape 21"/>
          <p:cNvSpPr/>
          <p:nvPr/>
        </p:nvSpPr>
        <p:spPr>
          <a:xfrm>
            <a:off x="10561320" y="5120640"/>
            <a:ext cx="603504" cy="60350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5912" y="5285232"/>
            <a:ext cx="274320" cy="2743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 ESSENTIALS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Five Essential Characteristics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087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any of these is missing, it is not cloud computing.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02336" y="1965960"/>
            <a:ext cx="3639312" cy="1810512"/>
          </a:xfrm>
          <a:prstGeom prst="roundRect">
            <a:avLst>
              <a:gd name="adj" fmla="val 505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76656" y="2240280"/>
            <a:ext cx="658368" cy="65836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36" y="2423160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64408" y="21031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2600" dirty="0"/>
          </a:p>
        </p:txBody>
      </p:sp>
      <p:sp>
        <p:nvSpPr>
          <p:cNvPr id="11" name="Text 7"/>
          <p:cNvSpPr/>
          <p:nvPr/>
        </p:nvSpPr>
        <p:spPr>
          <a:xfrm>
            <a:off x="658368" y="2953512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On-demand self-service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658368" y="328269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 computing capabilities such as server time and storage automatically, without human interaction with the provider.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4261104" y="1965960"/>
            <a:ext cx="3639312" cy="1810512"/>
          </a:xfrm>
          <a:prstGeom prst="roundRect">
            <a:avLst>
              <a:gd name="adj" fmla="val 505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535424" y="2240280"/>
            <a:ext cx="658368" cy="65836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304" y="2423160"/>
            <a:ext cx="292608" cy="29260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123176" y="21031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2600" dirty="0"/>
          </a:p>
        </p:txBody>
      </p:sp>
      <p:sp>
        <p:nvSpPr>
          <p:cNvPr id="17" name="Text 12"/>
          <p:cNvSpPr/>
          <p:nvPr/>
        </p:nvSpPr>
        <p:spPr>
          <a:xfrm>
            <a:off x="4517136" y="2953512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Broad network access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4517136" y="328269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over the network and reached through standard mechanisms by thin or thick clients — phones, laptops, PDAs.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8119872" y="1965960"/>
            <a:ext cx="3639312" cy="1810512"/>
          </a:xfrm>
          <a:prstGeom prst="roundRect">
            <a:avLst>
              <a:gd name="adj" fmla="val 505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394192" y="2240280"/>
            <a:ext cx="658368" cy="65836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7072" y="2423160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981944" y="21031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2600" dirty="0"/>
          </a:p>
        </p:txBody>
      </p:sp>
      <p:sp>
        <p:nvSpPr>
          <p:cNvPr id="23" name="Text 17"/>
          <p:cNvSpPr/>
          <p:nvPr/>
        </p:nvSpPr>
        <p:spPr>
          <a:xfrm>
            <a:off x="8375904" y="2953512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Resource pooling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8375904" y="328269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resources serve many consumers via a multi-tenant model, with location independence over the exact resources.</a:t>
            </a:r>
            <a:endParaRPr lang="en-US" sz="1080" dirty="0"/>
          </a:p>
        </p:txBody>
      </p:sp>
      <p:sp>
        <p:nvSpPr>
          <p:cNvPr id="25" name="Shape 19"/>
          <p:cNvSpPr/>
          <p:nvPr/>
        </p:nvSpPr>
        <p:spPr>
          <a:xfrm>
            <a:off x="2331720" y="3995928"/>
            <a:ext cx="3639312" cy="1810512"/>
          </a:xfrm>
          <a:prstGeom prst="roundRect">
            <a:avLst>
              <a:gd name="adj" fmla="val 505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2606040" y="4270248"/>
            <a:ext cx="658368" cy="65836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8920" y="4453128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193792" y="4133088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2600" dirty="0"/>
          </a:p>
        </p:txBody>
      </p:sp>
      <p:sp>
        <p:nvSpPr>
          <p:cNvPr id="29" name="Text 22"/>
          <p:cNvSpPr/>
          <p:nvPr/>
        </p:nvSpPr>
        <p:spPr>
          <a:xfrm>
            <a:off x="2587752" y="4983480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Rapid elasticity</a:t>
            </a:r>
            <a:endParaRPr lang="en-US" sz="1550" dirty="0"/>
          </a:p>
        </p:txBody>
      </p:sp>
      <p:sp>
        <p:nvSpPr>
          <p:cNvPr id="30" name="Text 23"/>
          <p:cNvSpPr/>
          <p:nvPr/>
        </p:nvSpPr>
        <p:spPr>
          <a:xfrm>
            <a:off x="2587752" y="5312664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scale out and in quickly, sometimes automatically — appearing unlimited and purchasable in any quantity, anytime.</a:t>
            </a:r>
            <a:endParaRPr lang="en-US" sz="1080" dirty="0"/>
          </a:p>
        </p:txBody>
      </p:sp>
      <p:sp>
        <p:nvSpPr>
          <p:cNvPr id="31" name="Shape 24"/>
          <p:cNvSpPr/>
          <p:nvPr/>
        </p:nvSpPr>
        <p:spPr>
          <a:xfrm>
            <a:off x="6190488" y="3995928"/>
            <a:ext cx="3639312" cy="1810512"/>
          </a:xfrm>
          <a:prstGeom prst="roundRect">
            <a:avLst>
              <a:gd name="adj" fmla="val 505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6464808" y="4270248"/>
            <a:ext cx="658368" cy="65836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7688" y="4453128"/>
            <a:ext cx="292608" cy="292608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9052560" y="4133088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2600" dirty="0"/>
          </a:p>
        </p:txBody>
      </p:sp>
      <p:sp>
        <p:nvSpPr>
          <p:cNvPr id="35" name="Text 27"/>
          <p:cNvSpPr/>
          <p:nvPr/>
        </p:nvSpPr>
        <p:spPr>
          <a:xfrm>
            <a:off x="6446520" y="4983480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Measured service</a:t>
            </a:r>
            <a:endParaRPr lang="en-US" sz="1550" dirty="0"/>
          </a:p>
        </p:txBody>
      </p:sp>
      <p:sp>
        <p:nvSpPr>
          <p:cNvPr id="36" name="Text 28"/>
          <p:cNvSpPr/>
          <p:nvPr/>
        </p:nvSpPr>
        <p:spPr>
          <a:xfrm>
            <a:off x="6446520" y="5312664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is metered, monitored, controlled, and reported — giving transparency to both provider and consumer.</a:t>
            </a:r>
            <a:endParaRPr lang="en-US" sz="1080" dirty="0"/>
          </a:p>
        </p:txBody>
      </p:sp>
      <p:sp>
        <p:nvSpPr>
          <p:cNvPr id="37" name="Text 2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DIFFERENT PERSPECTIVE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241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 as a Service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simplest thing a computer does is store and retrieve information — and that is the most basic service the cloud offers. The Flickr photo service illustrates it well.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423160"/>
            <a:ext cx="3529584" cy="2468880"/>
          </a:xfrm>
          <a:prstGeom prst="roundRect">
            <a:avLst>
              <a:gd name="adj" fmla="val 3704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715768"/>
            <a:ext cx="713232" cy="71323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916936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1248" y="3566160"/>
            <a:ext cx="2980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Access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841248" y="3959352"/>
            <a:ext cx="298094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your images no matter where you are or what device you use — upload from home, open later from the office laptop.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15968" y="2423160"/>
            <a:ext cx="3529584" cy="2468880"/>
          </a:xfrm>
          <a:prstGeom prst="roundRect">
            <a:avLst>
              <a:gd name="adj" fmla="val 3704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636008" y="2715768"/>
            <a:ext cx="713232" cy="713232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176" y="2916936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608576" y="3566160"/>
            <a:ext cx="2980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Share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4608576" y="3959352"/>
            <a:ext cx="298094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need to burn a CD or copy to a flash drive — just send someone your Flickr address to share photos.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083296" y="2423160"/>
            <a:ext cx="3529584" cy="2468880"/>
          </a:xfrm>
          <a:prstGeom prst="roundRect">
            <a:avLst>
              <a:gd name="adj" fmla="val 3704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403336" y="2715768"/>
            <a:ext cx="713232" cy="713232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504" y="2916936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75904" y="3566160"/>
            <a:ext cx="2980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security</a:t>
            </a:r>
            <a:endParaRPr lang="en-US" sz="1700" dirty="0"/>
          </a:p>
        </p:txBody>
      </p:sp>
      <p:sp>
        <p:nvSpPr>
          <p:cNvPr id="21" name="Text 15"/>
          <p:cNvSpPr/>
          <p:nvPr/>
        </p:nvSpPr>
        <p:spPr>
          <a:xfrm>
            <a:off x="8375904" y="3959352"/>
            <a:ext cx="298094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Uploading creates a backup on the web; you are far more likely to lose images stored only locally.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48640" y="5120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 </a:t>
            </a:r>
            <a:r>
              <a:rPr lang="en-US" sz="135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storing and retrieving data over the Internet is the cloud acting as a service.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1264</Words>
  <Application>Microsoft Office PowerPoint</Application>
  <PresentationFormat>Widescreen</PresentationFormat>
  <Paragraphs>168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 Fundamentals</dc:title>
  <dc:subject>PptxGenJS Presentation</dc:subject>
  <dc:creator>Teaching Deck</dc:creator>
  <cp:lastModifiedBy>Uday</cp:lastModifiedBy>
  <cp:revision>3</cp:revision>
  <dcterms:created xsi:type="dcterms:W3CDTF">2026-07-02T04:48:58Z</dcterms:created>
  <dcterms:modified xsi:type="dcterms:W3CDTF">2026-07-02T05:30:43Z</dcterms:modified>
</cp:coreProperties>
</file>