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62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156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37744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Shape 1"/>
          <p:cNvSpPr/>
          <p:nvPr/>
        </p:nvSpPr>
        <p:spPr>
          <a:xfrm>
            <a:off x="8412480" y="3291840"/>
            <a:ext cx="6858000" cy="6858000"/>
          </a:xfrm>
          <a:prstGeom prst="ellipse">
            <a:avLst/>
          </a:prstGeom>
          <a:solidFill>
            <a:srgbClr val="0C4763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54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R23  •  23CD4124  •  DEPARTMENT OF CSE (DATA SCIENCE)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" y="2011680"/>
            <a:ext cx="10607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COMPUTING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33558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Unit-Wise </a:t>
            </a:r>
            <a:r>
              <a:rPr lang="en-US" sz="2600" dirty="0" smtClean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</a:t>
            </a:r>
          </a:p>
          <a:p>
            <a:pPr marL="0" indent="0">
              <a:buNone/>
            </a:pPr>
            <a:r>
              <a:rPr lang="en-US" sz="2600" dirty="0" smtClean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Mr.P.Uday Bhaskar (Asst.Prof.)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868680" y="4114800"/>
            <a:ext cx="292608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3434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Units  ·  Fundamentals → Architecture → Service Models → Virtualization → Security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418320" y="4663440"/>
            <a:ext cx="1828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0" dirty="0">
                <a:solidFill>
                  <a:srgbClr val="FFFFFF">
                    <a:alpha val="80000"/>
                  </a:srgbClr>
                </a:solidFill>
              </a:rPr>
              <a:t>☁</a:t>
            </a:r>
            <a:endParaRPr lang="en-US" sz="9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  ·  MIGRATION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Phases &amp; Approaches of Cloud Migration</a:t>
            </a:r>
            <a:endParaRPr lang="en-US" sz="3200" dirty="0"/>
          </a:p>
        </p:txBody>
      </p:sp>
      <p:pic>
        <p:nvPicPr>
          <p:cNvPr id="4" name="Image 0" descr="/home/claude/diagrams/migration_phas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5611" y="1371600"/>
            <a:ext cx="7490298" cy="32004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45720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approaches — the 6 R's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40080" y="4983480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2960" y="4983480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Rehost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&amp; shift, no change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325112" y="4983480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07992" y="4983480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Replatform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Minor cloud tweaks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8010144" y="4983480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93024" y="4983480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Refactor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Re-architect cloud-native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40080" y="5733288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22960" y="5733288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Repurchase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to a SaaS product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4325112" y="5733288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07992" y="5733288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Retire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Decommission unused apps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8010144" y="5733288"/>
            <a:ext cx="3566160" cy="658368"/>
          </a:xfrm>
          <a:prstGeom prst="roundRect">
            <a:avLst>
              <a:gd name="adj" fmla="val 8333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93024" y="5733288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Retain  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on-premises for now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5544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250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868680" y="3383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4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Service Models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48463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Infrastructure, Platform and Software as a Service — characteristics, suitability, pros &amp; cons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III  ·  OVERVIEW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IaaS · PaaS · SaaS</a:t>
            </a:r>
            <a:endParaRPr lang="en-US" sz="3200" dirty="0"/>
          </a:p>
        </p:txBody>
      </p:sp>
      <p:pic>
        <p:nvPicPr>
          <p:cNvPr id="4" name="Image 0" descr="/home/claude/diagrams/service_mode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904153"/>
            <a:ext cx="7223760" cy="414697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772400" y="169164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7955280" y="180136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955280" y="2258568"/>
            <a:ext cx="3611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 OS, apps &amp; data. Provider runs hardware &amp; virtualization. Most control.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772400" y="3264408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7955280" y="337413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955280" y="3831336"/>
            <a:ext cx="3611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manage apps &amp; data only. Provider runs everything up to the runtime. For developers.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7772400" y="4837176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7955280" y="494690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955280" y="5404104"/>
            <a:ext cx="3611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everything; you just use the software. Least effort, least control.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III  ·  DETAIL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Each Model at a Glance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600200"/>
            <a:ext cx="3566160" cy="822960"/>
          </a:xfrm>
          <a:prstGeom prst="roundRect">
            <a:avLst>
              <a:gd name="adj" fmla="val 8889"/>
            </a:avLst>
          </a:prstGeom>
          <a:solidFill>
            <a:srgbClr val="0B3954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— Infrastructure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606040"/>
            <a:ext cx="31089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VMs, storage, networks on demand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OS-level control; pay-per-use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custom software, variable &amp; HPC workloads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68680" y="525780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68680" y="55321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EC2 · Azure VMs · Google CE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89120" y="160020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89120" y="1600200"/>
            <a:ext cx="3566160" cy="822960"/>
          </a:xfrm>
          <a:prstGeom prst="roundRect">
            <a:avLst>
              <a:gd name="adj" fmla="val 8889"/>
            </a:avLst>
          </a:prstGeom>
          <a:solidFill>
            <a:srgbClr val="0E7490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160020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PaaS — Platform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617720" y="2606040"/>
            <a:ext cx="31089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runtime, DB &amp; dev tools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Auto-scaling; focus only on code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rapid web/mobile app development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617720" y="525780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617720" y="55321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Engine · Heroku · Beanstalk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38160" y="1600200"/>
            <a:ext cx="3566160" cy="44805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38160" y="1600200"/>
            <a:ext cx="3566160" cy="822960"/>
          </a:xfrm>
          <a:prstGeom prst="roundRect">
            <a:avLst>
              <a:gd name="adj" fmla="val 8889"/>
            </a:avLst>
          </a:prstGeom>
          <a:solidFill>
            <a:srgbClr val="B45309"/>
          </a:solidFill>
          <a:ln/>
        </p:spPr>
      </p:sp>
      <p:sp>
        <p:nvSpPr>
          <p:cNvPr id="18" name="Text 16"/>
          <p:cNvSpPr/>
          <p:nvPr/>
        </p:nvSpPr>
        <p:spPr>
          <a:xfrm>
            <a:off x="8321040" y="160020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SaaS — Software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66760" y="2606040"/>
            <a:ext cx="31089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Ready apps via browser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manages everything</a:t>
            </a:r>
            <a:endParaRPr lang="en-US" sz="1300" dirty="0"/>
          </a:p>
          <a:p>
            <a:pPr marL="152400" indent="-1524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for: end users needing ready tools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366760" y="525780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66760" y="55321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 · Salesforce · M365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5544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250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868680" y="3383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4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Virtualization in Cloud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48463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machines, hypervisors, types of virtualization, its role in the cloud, and app development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IV  ·  VIRTUALIZATION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Is &amp; Its Types</a:t>
            </a:r>
            <a:endParaRPr lang="en-US" sz="3200" dirty="0"/>
          </a:p>
        </p:txBody>
      </p:sp>
      <p:pic>
        <p:nvPicPr>
          <p:cNvPr id="4" name="Image 0" descr="/home/claude/diagrams/virtualization_typ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67486"/>
            <a:ext cx="7315200" cy="422030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7955280" y="1600200"/>
            <a:ext cx="3749040" cy="2377440"/>
          </a:xfrm>
          <a:prstGeom prst="roundRect">
            <a:avLst>
              <a:gd name="adj" fmla="val 3077"/>
            </a:avLst>
          </a:prstGeom>
          <a:solidFill>
            <a:srgbClr val="0B3954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183880" y="178308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183880" y="2194560"/>
            <a:ext cx="333756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Creating a virtual (not physical) version of a resource — server, storage, network or OS. One physical machine is split into many isolated virtual machines.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955280" y="4114800"/>
            <a:ext cx="374904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8183880" y="434340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0" name="Text 7"/>
          <p:cNvSpPr/>
          <p:nvPr/>
        </p:nvSpPr>
        <p:spPr>
          <a:xfrm>
            <a:off x="8705088" y="42976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 (opportunities)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229600" y="4892040"/>
            <a:ext cx="320040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consolidation → better use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cost (power, space, hardware)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Isolation &amp; security between VMs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provisioning &amp; easy migration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IV  ·  HYPERVISORS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VMs &amp; the Two Types of Hypervisor</a:t>
            </a:r>
            <a:endParaRPr lang="en-US" sz="3200" dirty="0"/>
          </a:p>
        </p:txBody>
      </p:sp>
      <p:pic>
        <p:nvPicPr>
          <p:cNvPr id="4" name="Image 0" descr="/home/claude/diagrams/hyperviso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68" y="1417320"/>
            <a:ext cx="7431024" cy="42062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321040" y="1554480"/>
            <a:ext cx="329184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549640" y="178308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7" name="Text 4"/>
          <p:cNvSpPr/>
          <p:nvPr/>
        </p:nvSpPr>
        <p:spPr>
          <a:xfrm>
            <a:off x="9070848" y="17373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Machine (VM)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595360" y="2331720"/>
            <a:ext cx="27432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emulation of a computer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its own guest OS &amp; apps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Isolated; shares physical hardware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321040" y="3657600"/>
            <a:ext cx="32918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49640" y="3886200"/>
            <a:ext cx="384048" cy="38404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1" name="Text 8"/>
          <p:cNvSpPr/>
          <p:nvPr/>
        </p:nvSpPr>
        <p:spPr>
          <a:xfrm>
            <a:off x="9070848" y="38404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Hypervisor (VMM)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595360" y="44348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Creates &amp; manages VMs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Allocates hardware, keeps isolation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40080" y="58064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1 (bare-metal):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on hardware → fast, data centres (ESXi, Hyper-V, Xen).   </a:t>
            </a:r>
            <a:r>
              <a:rPr lang="en-US" sz="13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2 (hosted):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on a host OS → easy on PCs (VMware Workstation, VirtualBox).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IV  ·  DEVELOPMENT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Application Development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9496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2880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6" name="Text 4"/>
          <p:cNvSpPr/>
          <p:nvPr/>
        </p:nvSpPr>
        <p:spPr>
          <a:xfrm>
            <a:off x="1389888" y="178308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Methodologies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 + DevOps with CI/CD pipelines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Cloud-native: microservices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Containers &amp; serverless functions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600200"/>
            <a:ext cx="539496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00800" y="1828800"/>
            <a:ext cx="384048" cy="38404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0" name="Text 8"/>
          <p:cNvSpPr/>
          <p:nvPr/>
        </p:nvSpPr>
        <p:spPr>
          <a:xfrm>
            <a:off x="6922008" y="178308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of the cloud for dev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46520" y="237744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Instant, scalable infrastructure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services (DB, auth, AI/ML)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reach &amp; high availability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Pay-per-use lowers experimentation cost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539496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68680" y="4251960"/>
            <a:ext cx="384048" cy="38404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4" name="Text 12"/>
          <p:cNvSpPr/>
          <p:nvPr/>
        </p:nvSpPr>
        <p:spPr>
          <a:xfrm>
            <a:off x="1389888" y="420624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platforms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4400" y="480060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AWS, Microsoft Azure, Google Cloud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App Engine, Heroku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Hat OpenShift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172200" y="4023360"/>
            <a:ext cx="5394960" cy="2240280"/>
          </a:xfrm>
          <a:prstGeom prst="roundRect">
            <a:avLst>
              <a:gd name="adj" fmla="val 3265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00800" y="425196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8" name="Text 16"/>
          <p:cNvSpPr/>
          <p:nvPr/>
        </p:nvSpPr>
        <p:spPr>
          <a:xfrm>
            <a:off x="6922008" y="420624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APIs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46520" y="480060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Programmatic access to cloud services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Mostly REST (HTTP) based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&amp; integrate (provision, store, message)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e.g. AWS SDK, Azure REST, Google Cloud APIs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5544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250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868680" y="3383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4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Security &amp; Applications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48463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issues, data security, IAM, cloud storage, backup &amp; recovery, and real-world case studies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  ·  SECURITY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Issues &amp; Pillars</a:t>
            </a:r>
            <a:endParaRPr lang="en-US" sz="3200" dirty="0"/>
          </a:p>
        </p:txBody>
      </p:sp>
      <p:pic>
        <p:nvPicPr>
          <p:cNvPr id="4" name="Image 0" descr="/home/claude/diagrams/cloud_secur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933180"/>
            <a:ext cx="7223760" cy="40889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589520" y="155448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security issues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635240" y="2011680"/>
            <a:ext cx="41148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breaches &amp; data loss</a:t>
            </a:r>
            <a:endParaRPr lang="en-US" sz="1350" dirty="0"/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/ credential hijacking</a:t>
            </a:r>
            <a:endParaRPr lang="en-US" sz="1350" dirty="0"/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Insecure APIs &amp; interfaces</a:t>
            </a:r>
            <a:endParaRPr lang="en-US" sz="1350" dirty="0"/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Multi-tenancy isolation risks</a:t>
            </a:r>
            <a:endParaRPr lang="en-US" sz="1350" dirty="0"/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Insider threats</a:t>
            </a:r>
            <a:endParaRPr lang="en-US" sz="1350" dirty="0"/>
          </a:p>
          <a:p>
            <a:pPr marL="152400" indent="-1524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&amp; data-residency laws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7589520" y="5029200"/>
            <a:ext cx="4160520" cy="1417320"/>
          </a:xfrm>
          <a:prstGeom prst="roundRect">
            <a:avLst>
              <a:gd name="adj" fmla="val 5161"/>
            </a:avLst>
          </a:prstGeom>
          <a:solidFill>
            <a:srgbClr val="0B3954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818120" y="5166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security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818120" y="5532120"/>
            <a:ext cx="37490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data at rest, in transit &amp; in use — encryption (SSL/TLS), key management, masking, backups, access control.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MAP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Deck Covers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10881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746504"/>
            <a:ext cx="1371600" cy="548640"/>
          </a:xfrm>
          <a:prstGeom prst="roundRect">
            <a:avLst>
              <a:gd name="adj" fmla="val 11667"/>
            </a:avLst>
          </a:prstGeom>
          <a:solidFill>
            <a:srgbClr val="0E7490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746504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377440" y="1709928"/>
            <a:ext cx="4572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 Fundamentals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040880" y="1709928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Definition, principles, 5 characteristics, deployment models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2551176"/>
            <a:ext cx="10881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04672" y="2697480"/>
            <a:ext cx="1371600" cy="548640"/>
          </a:xfrm>
          <a:prstGeom prst="roundRect">
            <a:avLst>
              <a:gd name="adj" fmla="val 11667"/>
            </a:avLst>
          </a:prstGeom>
          <a:solidFill>
            <a:srgbClr val="0B3954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2697480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377440" y="2660904"/>
            <a:ext cx="4572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&amp; Infrastructure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040880" y="2660904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Layers, anatomy, networking, migration phases &amp; approaches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502152"/>
            <a:ext cx="10881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4672" y="3648456"/>
            <a:ext cx="1371600" cy="548640"/>
          </a:xfrm>
          <a:prstGeom prst="roundRect">
            <a:avLst>
              <a:gd name="adj" fmla="val 11667"/>
            </a:avLst>
          </a:prstGeom>
          <a:solidFill>
            <a:srgbClr val="0E7490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3648456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III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377440" y="3611880"/>
            <a:ext cx="4572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Service Models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040880" y="3611880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IaaS, PaaS, SaaS — characteristics, suitability, pros &amp; cons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4453128"/>
            <a:ext cx="10881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04672" y="4599432"/>
            <a:ext cx="1371600" cy="548640"/>
          </a:xfrm>
          <a:prstGeom prst="roundRect">
            <a:avLst>
              <a:gd name="adj" fmla="val 11667"/>
            </a:avLst>
          </a:prstGeom>
          <a:solidFill>
            <a:srgbClr val="0B3954"/>
          </a:solidFill>
          <a:ln/>
        </p:spPr>
      </p:sp>
      <p:sp>
        <p:nvSpPr>
          <p:cNvPr id="21" name="Text 19"/>
          <p:cNvSpPr/>
          <p:nvPr/>
        </p:nvSpPr>
        <p:spPr>
          <a:xfrm>
            <a:off x="804672" y="4599432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IV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2377440" y="4562856"/>
            <a:ext cx="4572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in Cloud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7040880" y="4562856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VMs, hypervisors, types, role in cloud, app development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" y="5404104"/>
            <a:ext cx="10881360" cy="841248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804672" y="5550408"/>
            <a:ext cx="1371600" cy="548640"/>
          </a:xfrm>
          <a:prstGeom prst="roundRect">
            <a:avLst>
              <a:gd name="adj" fmla="val 11667"/>
            </a:avLst>
          </a:prstGeom>
          <a:solidFill>
            <a:srgbClr val="0E7490"/>
          </a:solidFill>
          <a:ln/>
        </p:spPr>
      </p:sp>
      <p:sp>
        <p:nvSpPr>
          <p:cNvPr id="26" name="Text 24"/>
          <p:cNvSpPr/>
          <p:nvPr/>
        </p:nvSpPr>
        <p:spPr>
          <a:xfrm>
            <a:off x="804672" y="5550408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2377440" y="5513832"/>
            <a:ext cx="4572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Security &amp; Applications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040880" y="5513832"/>
            <a:ext cx="42976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issues, data security, IAM, storage, backup</a:t>
            </a:r>
            <a:endParaRPr lang="en-US" sz="12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  ·  CONTROLS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IAM · Storage · Backup &amp; Recovery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2880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6" name="Text 4"/>
          <p:cNvSpPr/>
          <p:nvPr/>
        </p:nvSpPr>
        <p:spPr>
          <a:xfrm>
            <a:off x="1389888" y="178308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&amp; Access Mgmt (IAM)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297180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AuthN — verify who you are (MFA, biometrics)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AuthZ — what you're allowed to do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Auditing — log &amp; monitor activity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RBAC — permissions by role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Least privilege &amp; SSO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343400" y="160020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572000" y="1828800"/>
            <a:ext cx="384048" cy="38404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0" name="Text 8"/>
          <p:cNvSpPr/>
          <p:nvPr/>
        </p:nvSpPr>
        <p:spPr>
          <a:xfrm>
            <a:off x="5093208" y="178308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Storage Services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17720" y="2377440"/>
            <a:ext cx="297180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 — unstructured data (Amazon S3)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— disk for VMs (Amazon EBS)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— shared file system (Amazon EFS)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Consumer: Drive, Dropbox, OneDrive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Scalable, durable, pay-per-use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46720" y="160020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75320" y="1828800"/>
            <a:ext cx="384048" cy="38404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4" name="Text 12"/>
          <p:cNvSpPr/>
          <p:nvPr/>
        </p:nvSpPr>
        <p:spPr>
          <a:xfrm>
            <a:off x="8796528" y="1783080"/>
            <a:ext cx="2606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&amp; Recovery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21040" y="2377440"/>
            <a:ext cx="297180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backups across regions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 restores data &amp; services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Disaster Recovery (DR) plan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RTO — max time to restore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RPO — max acceptable data loss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V  ·  CASE STUDIES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Cloud Security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8288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331720"/>
            <a:ext cx="31546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IAM, KMS encryption, security groups; shared-responsibility model. Powers Netflix &amp; Airbnb.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343400" y="164592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572000" y="18288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Azure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572000" y="2331720"/>
            <a:ext cx="31546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AD identity, Security Center monitoring, enterprise compliance certifications.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046720" y="164592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75320" y="182880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Cloud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275320" y="2331720"/>
            <a:ext cx="31546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encryption, Cloud IAM, BeyondCorp zero-trust. Runs Gmail &amp; YouTube.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4206240"/>
            <a:ext cx="10927080" cy="2057400"/>
          </a:xfrm>
          <a:prstGeom prst="roundRect">
            <a:avLst>
              <a:gd name="adj" fmla="val 4444"/>
            </a:avLst>
          </a:prstGeom>
          <a:solidFill>
            <a:srgbClr val="0B3954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05840" y="44348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SHARED RESPONSIBILITY MODEL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05840" y="489204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Provider secures the cloud </a:t>
            </a:r>
            <a:r>
              <a:rPr lang="en-US" sz="2000" dirty="0">
                <a:solidFill>
                  <a:srgbClr val="E0F2F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(physical infrastructure, virtualization)  —  </a:t>
            </a: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secures what's in the cloud </a:t>
            </a:r>
            <a:r>
              <a:rPr lang="en-US" sz="2000" dirty="0">
                <a:solidFill>
                  <a:srgbClr val="E0F2F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(data, access management, configuration).</a:t>
            </a:r>
            <a:endParaRPr lang="en-US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WRAP-UP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Units in One Slide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45920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792224"/>
            <a:ext cx="566928" cy="56692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79222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91640" y="1645920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pay-per-use computing. 5 characteristics; 4 deployment models.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40080" y="2596896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868680" y="2743200"/>
            <a:ext cx="566928" cy="56692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27432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691640" y="2596896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end + network + back end; 4 layers; migration phases &amp; 6 R's.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640080" y="3547872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68680" y="3694176"/>
            <a:ext cx="566928" cy="56692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36941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691640" y="3547872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IaaS → PaaS → SaaS: control decreases, convenience increases.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40080" y="4498848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68680" y="4645152"/>
            <a:ext cx="566928" cy="56692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8" name="Text 16"/>
          <p:cNvSpPr/>
          <p:nvPr/>
        </p:nvSpPr>
        <p:spPr>
          <a:xfrm>
            <a:off x="868680" y="464515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691640" y="4498848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Virtualization underpins the cloud; VMs run on Type 1 / Type 2 hypervisors.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92708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68680" y="5596128"/>
            <a:ext cx="566928" cy="56692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559612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1691640" y="5449824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issues, data security, IAM, storage, backup (RTO/RPO), shared responsibility.</a:t>
            </a:r>
            <a:endParaRPr lang="en-US" sz="14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200400"/>
            <a:ext cx="7315200" cy="73152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468880"/>
            <a:ext cx="10515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68680" y="365760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CFFA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Computing  ·  R23  ·  23CD4124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68680" y="438912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Reference: Essentials of Cloud Computing (Chandrasekaran) · Cloud Computing: Principles &amp; Paradigms (Buyya et al.)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5544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250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868680" y="3383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4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Computing Fundamentals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48463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Motivation, definition, principles, the five essential characteristics, and the four deployment models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  ·  FOUNDATION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Cloud? Need &amp; Definition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4924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28800"/>
            <a:ext cx="384048" cy="38404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6" name="Text 4"/>
          <p:cNvSpPr/>
          <p:nvPr/>
        </p:nvSpPr>
        <p:spPr>
          <a:xfrm>
            <a:off x="1389888" y="1783080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with traditional IT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14400" y="2377440"/>
            <a:ext cx="4800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upfront cost of hardware (CapEx)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Resources sized for peak → idle most of the time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Heavy maintenance, patching &amp; upgrades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Slow, inflexible scaling; tied to a location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600200"/>
            <a:ext cx="534924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400800" y="182880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0" name="Text 8"/>
          <p:cNvSpPr/>
          <p:nvPr/>
        </p:nvSpPr>
        <p:spPr>
          <a:xfrm>
            <a:off x="6922008" y="1783080"/>
            <a:ext cx="4434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cloud answer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46520" y="2377440"/>
            <a:ext cx="4800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Pay-as-you-go operating cost (OpEx)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Instant, elastic scaling with demand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 handles maintenance &amp; availability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from anywhere over the internet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4023360"/>
            <a:ext cx="10881360" cy="2286000"/>
          </a:xfrm>
          <a:prstGeom prst="roundRect">
            <a:avLst>
              <a:gd name="adj" fmla="val 4000"/>
            </a:avLst>
          </a:prstGeom>
          <a:solidFill>
            <a:srgbClr val="0B3954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005840" y="42976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NIST DEFINITION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4709160"/>
            <a:ext cx="101498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9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computing is a model for enabling ubiquitous, convenient, on-demand network access to a shared pool of configurable computing resources (networks, servers, storage, applications, services) that can be rapidly provisioned and released with minimal management effort.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  ·  NIST MODEL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Essential Characteristics</a:t>
            </a:r>
            <a:endParaRPr lang="en-US" sz="3200" dirty="0"/>
          </a:p>
        </p:txBody>
      </p:sp>
      <p:pic>
        <p:nvPicPr>
          <p:cNvPr id="4" name="Image 0" descr="/home/claude/diagrams/five_characteristic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753819"/>
            <a:ext cx="6949440" cy="44476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498080" y="1600200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On-Demand Self-Service
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 resources automatically, no human interaction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98080" y="2532888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Broad Network Access
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over the network to all standard devices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498080" y="3465576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Resource Pooling
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pool, dynamically assigned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98080" y="4398264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Elasticity
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out/in quickly; seems unlimited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0" y="5330952"/>
            <a:ext cx="42976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Measured Service
</a:t>
            </a: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metered → transparent pay-per-use billing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  ·  DEPLOYMENT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Four Cloud Deployment Models</a:t>
            </a:r>
            <a:endParaRPr lang="en-US" sz="3200" dirty="0"/>
          </a:p>
        </p:txBody>
      </p:sp>
      <p:pic>
        <p:nvPicPr>
          <p:cNvPr id="4" name="Image 0" descr="/home/claude/diagrams/deployment_mode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4417" y="1463040"/>
            <a:ext cx="6792686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54406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Public: </a:t>
            </a: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Shared, internet-based, lowest cost — AWS, Azure, GCP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3429000" y="54406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Private: </a:t>
            </a: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to one org — control &amp; security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217920" y="54406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Community: </a:t>
            </a: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by orgs with common concerns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9006840" y="5440680"/>
            <a:ext cx="2697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Hybrid: </a:t>
            </a:r>
            <a:r>
              <a:rPr lang="en-US" sz="11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+ private combined; workloads move between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39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2286000"/>
            <a:ext cx="6400800" cy="6400800"/>
          </a:xfrm>
          <a:prstGeom prst="ellipse">
            <a:avLst/>
          </a:prstGeom>
          <a:solidFill>
            <a:srgbClr val="0E4D6E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554480"/>
            <a:ext cx="3657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250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868680" y="3383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400" dirty="0">
                <a:solidFill>
                  <a:srgbClr val="06B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37490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Architecture &amp; Infrastructure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48463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Architecture, layers, anatomy, networking, managing the cloud, and migrating applications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  ·  ARCHITECTURE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Anatomy: Front End, Network, Back End</a:t>
            </a:r>
            <a:endParaRPr lang="en-US" sz="3200" dirty="0"/>
          </a:p>
        </p:txBody>
      </p:sp>
      <p:pic>
        <p:nvPicPr>
          <p:cNvPr id="4" name="Image 0" descr="/home/claude/diagrams/cloud_archite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76245"/>
            <a:ext cx="7680960" cy="4202789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8321040" y="1554480"/>
            <a:ext cx="329184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8549640" y="178308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7" name="Text 4"/>
          <p:cNvSpPr/>
          <p:nvPr/>
        </p:nvSpPr>
        <p:spPr>
          <a:xfrm>
            <a:off x="9070848" y="17373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End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595360" y="233172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devices &amp; interfaces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Browser, mobile, thin/fat client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8321040" y="3200400"/>
            <a:ext cx="32918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49640" y="3429000"/>
            <a:ext cx="384048" cy="384048"/>
          </a:xfrm>
          <a:prstGeom prst="ellipse">
            <a:avLst/>
          </a:prstGeom>
          <a:solidFill>
            <a:srgbClr val="F59E0B"/>
          </a:solidFill>
          <a:ln/>
        </p:spPr>
      </p:sp>
      <p:sp>
        <p:nvSpPr>
          <p:cNvPr id="11" name="Text 8"/>
          <p:cNvSpPr/>
          <p:nvPr/>
        </p:nvSpPr>
        <p:spPr>
          <a:xfrm>
            <a:off x="9070848" y="33832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595360" y="39776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/ VPN / direct link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CDN &amp; load balancing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321040" y="4709160"/>
            <a:ext cx="32918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8549640" y="4937760"/>
            <a:ext cx="384048" cy="38404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15" name="Text 12"/>
          <p:cNvSpPr/>
          <p:nvPr/>
        </p:nvSpPr>
        <p:spPr>
          <a:xfrm>
            <a:off x="9070848" y="489204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 End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8595360" y="54864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Servers, storage, databases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Apps, management, security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 by the provider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  ·  LAYERS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B395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 Layers &amp; Managing the Cloud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 cloud layers (top → bottom)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011680"/>
            <a:ext cx="5852160" cy="868680"/>
          </a:xfrm>
          <a:prstGeom prst="roundRect">
            <a:avLst>
              <a:gd name="adj" fmla="val 7368"/>
            </a:avLst>
          </a:prstGeom>
          <a:solidFill>
            <a:srgbClr val="F59E0B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11680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743200" y="201168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End-user software (basis of SaaS)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40080" y="2971800"/>
            <a:ext cx="5852160" cy="868680"/>
          </a:xfrm>
          <a:prstGeom prst="roundRect">
            <a:avLst>
              <a:gd name="adj" fmla="val 7368"/>
            </a:avLst>
          </a:prstGeom>
          <a:solidFill>
            <a:srgbClr val="0891B2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22960" y="2971800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743200" y="297180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OS, runtime, DB, frameworks (basis of PaaS)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40080" y="3931920"/>
            <a:ext cx="5852160" cy="868680"/>
          </a:xfrm>
          <a:prstGeom prst="roundRect">
            <a:avLst>
              <a:gd name="adj" fmla="val 7368"/>
            </a:avLst>
          </a:prstGeom>
          <a:solidFill>
            <a:srgbClr val="0E7490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22960" y="3931920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2743200" y="393192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Virtual compute, storage, network (basis of IaaS)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4892040"/>
            <a:ext cx="5852160" cy="868680"/>
          </a:xfrm>
          <a:prstGeom prst="roundRect">
            <a:avLst>
              <a:gd name="adj" fmla="val 7368"/>
            </a:avLst>
          </a:prstGeom>
          <a:solidFill>
            <a:srgbClr val="0B3954"/>
          </a:solidFill>
          <a:ln/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22960" y="4892040"/>
            <a:ext cx="2103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/ Physical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743200" y="489204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E0F2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Servers, storage, network, data-centre facility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6812280" y="2011680"/>
            <a:ext cx="47548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040880" y="2240280"/>
            <a:ext cx="384048" cy="384048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9" name="Text 17"/>
          <p:cNvSpPr/>
          <p:nvPr/>
        </p:nvSpPr>
        <p:spPr>
          <a:xfrm>
            <a:off x="7562088" y="219456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the Infrastructure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086600" y="2788920"/>
            <a:ext cx="42062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Provisioning &amp; resource allocation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Monitoring, fault tolerance, recovery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Patching, security &amp; compliance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812280" y="4023360"/>
            <a:ext cx="4754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88900" dist="38100" dir="5400000" algn="bl" rotWithShape="0">
              <a:srgbClr val="0F172A">
                <a:alpha val="1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040880" y="4251960"/>
            <a:ext cx="384048" cy="384048"/>
          </a:xfrm>
          <a:prstGeom prst="ellipse">
            <a:avLst/>
          </a:prstGeom>
          <a:solidFill>
            <a:srgbClr val="0B3954"/>
          </a:solidFill>
          <a:ln/>
        </p:spPr>
      </p:sp>
      <p:sp>
        <p:nvSpPr>
          <p:cNvPr id="23" name="Text 21"/>
          <p:cNvSpPr/>
          <p:nvPr/>
        </p:nvSpPr>
        <p:spPr>
          <a:xfrm>
            <a:off x="7562088" y="4206240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95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the Application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086600" y="4800600"/>
            <a:ext cx="4206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&amp; configuration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Scaling, availability &amp; performance</a:t>
            </a:r>
            <a:endParaRPr lang="en-US" sz="1250" dirty="0"/>
          </a:p>
          <a:p>
            <a:pPr marL="152400" indent="-1524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updates &amp; lifecycle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1435</Words>
  <Application>Microsoft Office PowerPoint</Application>
  <PresentationFormat>Widescreen</PresentationFormat>
  <Paragraphs>256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Computing — R23</dc:title>
  <dc:subject>PptxGenJS Presentation</dc:subject>
  <dc:creator>Cloud Computing</dc:creator>
  <cp:lastModifiedBy>Uday</cp:lastModifiedBy>
  <cp:revision>3</cp:revision>
  <dcterms:created xsi:type="dcterms:W3CDTF">2026-06-22T09:35:02Z</dcterms:created>
  <dcterms:modified xsi:type="dcterms:W3CDTF">2026-07-02T05:28:25Z</dcterms:modified>
</cp:coreProperties>
</file>