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12000"/>
          </a:blip>
          <a:stretch>
            <a:fillRect/>
          </a:stretch>
        </p:blipFill>
        <p:spPr>
          <a:xfrm>
            <a:off x="9052560" y="822960"/>
            <a:ext cx="2560320" cy="256032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274320" y="4480560"/>
            <a:ext cx="1828800" cy="18288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14400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V  ·  12 HOURS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868680" y="1874520"/>
            <a:ext cx="10515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Security</a:t>
            </a:r>
            <a:endParaRPr lang="en-US" sz="5600" dirty="0"/>
          </a:p>
        </p:txBody>
      </p:sp>
      <p:sp>
        <p:nvSpPr>
          <p:cNvPr id="6" name="Text 2"/>
          <p:cNvSpPr/>
          <p:nvPr/>
        </p:nvSpPr>
        <p:spPr>
          <a:xfrm>
            <a:off x="868680" y="2788920"/>
            <a:ext cx="10515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00B4A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&amp; Applications</a:t>
            </a:r>
            <a:endParaRPr lang="en-US" sz="5600" dirty="0"/>
          </a:p>
        </p:txBody>
      </p:sp>
      <p:sp>
        <p:nvSpPr>
          <p:cNvPr id="7" name="Text 3"/>
          <p:cNvSpPr/>
          <p:nvPr/>
        </p:nvSpPr>
        <p:spPr>
          <a:xfrm>
            <a:off x="914400" y="39776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issues, data protection, identity &amp; access, cloud storage, backup &amp; recovery, and case studies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914400" y="598932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Adapted from  ·  Essentials of Cloud Computing — K. Chandrasekaran (CRC Press), Chapter 13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1 · SECURITY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Securing a Healthcare Cloud (Illustrative)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783080"/>
            <a:ext cx="548640" cy="54864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" y="1929384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00200" y="1691640"/>
            <a:ext cx="9784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Context:  </a:t>
            </a:r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hospital moves patient records to a cloud-based SaaS. The data is highly sensitive and tightly regulated, so security and compliance are non-negotiable.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548640" y="2697480"/>
            <a:ext cx="5394960" cy="2834640"/>
          </a:xfrm>
          <a:prstGeom prst="roundRect">
            <a:avLst>
              <a:gd name="adj" fmla="val 3226"/>
            </a:avLst>
          </a:prstGeom>
          <a:solidFill>
            <a:srgbClr val="FBEDEA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822960" y="2953512"/>
            <a:ext cx="548640" cy="548640"/>
          </a:xfrm>
          <a:prstGeom prst="ellipse">
            <a:avLst/>
          </a:prstGeom>
          <a:solidFill>
            <a:srgbClr val="C0563F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" y="3099816"/>
            <a:ext cx="256032" cy="25603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08760" y="297180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Challenges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960120" y="3657600"/>
            <a:ext cx="4114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Protecting sensitive patient data (PHI)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strict regulatory compliance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Controlling who can access records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Preventing breaches and data loss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6400800" y="2697480"/>
            <a:ext cx="5394960" cy="2834640"/>
          </a:xfrm>
          <a:prstGeom prst="roundRect">
            <a:avLst>
              <a:gd name="adj" fmla="val 3226"/>
            </a:avLst>
          </a:prstGeom>
          <a:solidFill>
            <a:srgbClr val="E4F4F1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6675120" y="295351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1424" y="3099816"/>
            <a:ext cx="256032" cy="25603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360920" y="297180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solutions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6812280" y="3657600"/>
            <a:ext cx="4114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at rest and in transit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IAM with MFA and role-based access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Detailed audit logging of all access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backups with tested recovery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2 · APPLICATION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Global Media Service on the Cloud (Illustrative)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11064240" cy="914400"/>
          </a:xfrm>
          <a:prstGeom prst="roundRect">
            <a:avLst>
              <a:gd name="adj" fmla="val 10000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783080"/>
            <a:ext cx="548640" cy="548640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" y="1929384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00200" y="1691640"/>
            <a:ext cx="9784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Context:  </a:t>
            </a:r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video-streaming platform serves millions of users worldwide, with huge media libraries, unpredictable demand spikes, and a need for near-zero downtime.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548640" y="2697480"/>
            <a:ext cx="5394960" cy="2834640"/>
          </a:xfrm>
          <a:prstGeom prst="roundRect">
            <a:avLst>
              <a:gd name="adj" fmla="val 3226"/>
            </a:avLst>
          </a:prstGeom>
          <a:solidFill>
            <a:srgbClr val="FDF3E1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822960" y="2953512"/>
            <a:ext cx="548640" cy="548640"/>
          </a:xfrm>
          <a:prstGeom prst="ellipse">
            <a:avLst/>
          </a:prstGeom>
          <a:solidFill>
            <a:srgbClr val="F4B740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" y="3099816"/>
            <a:ext cx="256032" cy="25603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08760" y="297180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Challenges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960120" y="3657600"/>
            <a:ext cx="4114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Storing and serving massive media libraries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Delivering low-latency video globally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Handling sudden spikes in demand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Staying resilient against failures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6400800" y="2697480"/>
            <a:ext cx="5394960" cy="2834640"/>
          </a:xfrm>
          <a:prstGeom prst="roundRect">
            <a:avLst>
              <a:gd name="adj" fmla="val 3226"/>
            </a:avLst>
          </a:prstGeom>
          <a:solidFill>
            <a:srgbClr val="E4F4F1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6675120" y="295351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1424" y="3099816"/>
            <a:ext cx="256032" cy="25603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360920" y="297180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solutions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6812280" y="3657600"/>
            <a:ext cx="4114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 storage for the media library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delivery + elastic compute for spikes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Multi-region replication for global reach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backup &amp; DR meeting RTO/RPO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6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9509760" y="4206240"/>
            <a:ext cx="2743200" cy="2743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8686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31520" y="12801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Security &amp; Applications, Recap</a:t>
            </a:r>
            <a:endParaRPr lang="en-US" sz="3100" dirty="0"/>
          </a:p>
        </p:txBody>
      </p:sp>
      <p:sp>
        <p:nvSpPr>
          <p:cNvPr id="5" name="Shape 2"/>
          <p:cNvSpPr/>
          <p:nvPr/>
        </p:nvSpPr>
        <p:spPr>
          <a:xfrm>
            <a:off x="822960" y="2487168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2624328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72768" y="2441448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security spans data, virtualization, and network — under shared responsibility.</a:t>
            </a:r>
            <a:endParaRPr lang="en-US" sz="1450" dirty="0"/>
          </a:p>
        </p:txBody>
      </p:sp>
      <p:sp>
        <p:nvSpPr>
          <p:cNvPr id="8" name="Shape 4"/>
          <p:cNvSpPr/>
          <p:nvPr/>
        </p:nvSpPr>
        <p:spPr>
          <a:xfrm>
            <a:off x="822960" y="3236976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3374136"/>
            <a:ext cx="274320" cy="274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72768" y="3191256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data with data-center security, access control, and encryption.</a:t>
            </a:r>
            <a:endParaRPr lang="en-US" sz="1450" dirty="0"/>
          </a:p>
        </p:txBody>
      </p:sp>
      <p:sp>
        <p:nvSpPr>
          <p:cNvPr id="11" name="Shape 6"/>
          <p:cNvSpPr/>
          <p:nvPr/>
        </p:nvSpPr>
        <p:spPr>
          <a:xfrm>
            <a:off x="822960" y="3986784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4123944"/>
            <a:ext cx="274320" cy="2743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572768" y="3941064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IAM controls who can do what: identify, authenticate, authorize, audit.</a:t>
            </a:r>
            <a:endParaRPr lang="en-US" sz="1450" dirty="0"/>
          </a:p>
        </p:txBody>
      </p:sp>
      <p:sp>
        <p:nvSpPr>
          <p:cNvPr id="14" name="Shape 8"/>
          <p:cNvSpPr/>
          <p:nvPr/>
        </p:nvSpPr>
        <p:spPr>
          <a:xfrm>
            <a:off x="822960" y="473659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4873752"/>
            <a:ext cx="274320" cy="27432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572768" y="4690872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storage (object/block/file) is scalable, durable, and pay-per-use.</a:t>
            </a:r>
            <a:endParaRPr lang="en-US" sz="1450" dirty="0"/>
          </a:p>
        </p:txBody>
      </p:sp>
      <p:sp>
        <p:nvSpPr>
          <p:cNvPr id="17" name="Shape 10"/>
          <p:cNvSpPr/>
          <p:nvPr/>
        </p:nvSpPr>
        <p:spPr>
          <a:xfrm>
            <a:off x="822960" y="5486400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20" y="5623560"/>
            <a:ext cx="274320" cy="27432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572768" y="5440680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and DR (RTO/RPO) keep data safe and services available.</a:t>
            </a:r>
            <a:endParaRPr lang="en-US" sz="1450" dirty="0"/>
          </a:p>
        </p:txBody>
      </p:sp>
      <p:sp>
        <p:nvSpPr>
          <p:cNvPr id="20" name="Text 12"/>
          <p:cNvSpPr/>
          <p:nvPr/>
        </p:nvSpPr>
        <p:spPr>
          <a:xfrm>
            <a:off x="777240" y="630936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Essentials of Cloud Computing — K. Chandrasekaran · Chapter 13, Security in Cloud Computing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WILL COVER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Unit Roadmap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8288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2103120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96" y="2276856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09544" y="20299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841248" y="28163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Security Issues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841248" y="31821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 &amp; challenges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315968" y="18288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90288" y="210312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024" y="2276856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976872" y="20299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2400" dirty="0"/>
          </a:p>
        </p:txBody>
      </p:sp>
      <p:sp>
        <p:nvSpPr>
          <p:cNvPr id="16" name="Text 11"/>
          <p:cNvSpPr/>
          <p:nvPr/>
        </p:nvSpPr>
        <p:spPr>
          <a:xfrm>
            <a:off x="4608576" y="28163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Data Security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4608576" y="31821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Protecting data in the cloud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8083296" y="18288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8357616" y="2103120"/>
            <a:ext cx="640080" cy="64008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1352" y="2276856"/>
            <a:ext cx="292608" cy="29260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0744200" y="20299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2400" dirty="0"/>
          </a:p>
        </p:txBody>
      </p:sp>
      <p:sp>
        <p:nvSpPr>
          <p:cNvPr id="22" name="Text 16"/>
          <p:cNvSpPr/>
          <p:nvPr/>
        </p:nvSpPr>
        <p:spPr>
          <a:xfrm>
            <a:off x="8375904" y="28163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IAM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8375904" y="31821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access management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548640" y="38862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22960" y="4160520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696" y="4334256"/>
            <a:ext cx="292608" cy="29260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3209544" y="40873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2400" dirty="0"/>
          </a:p>
        </p:txBody>
      </p:sp>
      <p:sp>
        <p:nvSpPr>
          <p:cNvPr id="28" name="Text 21"/>
          <p:cNvSpPr/>
          <p:nvPr/>
        </p:nvSpPr>
        <p:spPr>
          <a:xfrm>
            <a:off x="841248" y="48737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Storage</a:t>
            </a:r>
            <a:endParaRPr lang="en-US" sz="1650" dirty="0"/>
          </a:p>
        </p:txBody>
      </p:sp>
      <p:sp>
        <p:nvSpPr>
          <p:cNvPr id="29" name="Text 22"/>
          <p:cNvSpPr/>
          <p:nvPr/>
        </p:nvSpPr>
        <p:spPr>
          <a:xfrm>
            <a:off x="841248" y="52395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Object, block &amp; file storage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4315968" y="38862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4590288" y="4160520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4024" y="4334256"/>
            <a:ext cx="292608" cy="29260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976872" y="40873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05</a:t>
            </a:r>
            <a:endParaRPr lang="en-US" sz="2400" dirty="0"/>
          </a:p>
        </p:txBody>
      </p:sp>
      <p:sp>
        <p:nvSpPr>
          <p:cNvPr id="34" name="Text 26"/>
          <p:cNvSpPr/>
          <p:nvPr/>
        </p:nvSpPr>
        <p:spPr>
          <a:xfrm>
            <a:off x="4608576" y="48737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Backup &amp; Recovery</a:t>
            </a:r>
            <a:endParaRPr lang="en-US" sz="1650" dirty="0"/>
          </a:p>
        </p:txBody>
      </p:sp>
      <p:sp>
        <p:nvSpPr>
          <p:cNvPr id="35" name="Text 27"/>
          <p:cNvSpPr/>
          <p:nvPr/>
        </p:nvSpPr>
        <p:spPr>
          <a:xfrm>
            <a:off x="4608576" y="52395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Resilience and DR</a:t>
            </a:r>
            <a:endParaRPr lang="en-US" sz="1200" dirty="0"/>
          </a:p>
        </p:txBody>
      </p:sp>
      <p:sp>
        <p:nvSpPr>
          <p:cNvPr id="36" name="Shape 28"/>
          <p:cNvSpPr/>
          <p:nvPr/>
        </p:nvSpPr>
        <p:spPr>
          <a:xfrm>
            <a:off x="8083296" y="3886200"/>
            <a:ext cx="35295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37" name="Shape 29"/>
          <p:cNvSpPr/>
          <p:nvPr/>
        </p:nvSpPr>
        <p:spPr>
          <a:xfrm>
            <a:off x="8357616" y="4160520"/>
            <a:ext cx="640080" cy="64008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1352" y="4334256"/>
            <a:ext cx="292608" cy="292608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10744200" y="4087368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06</a:t>
            </a:r>
            <a:endParaRPr lang="en-US" sz="2400" dirty="0"/>
          </a:p>
        </p:txBody>
      </p:sp>
      <p:sp>
        <p:nvSpPr>
          <p:cNvPr id="40" name="Text 31"/>
          <p:cNvSpPr/>
          <p:nvPr/>
        </p:nvSpPr>
        <p:spPr>
          <a:xfrm>
            <a:off x="8375904" y="487375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Case Studies</a:t>
            </a:r>
            <a:endParaRPr lang="en-US" sz="1650" dirty="0"/>
          </a:p>
        </p:txBody>
      </p:sp>
      <p:sp>
        <p:nvSpPr>
          <p:cNvPr id="41" name="Text 32"/>
          <p:cNvSpPr/>
          <p:nvPr/>
        </p:nvSpPr>
        <p:spPr>
          <a:xfrm>
            <a:off x="8375904" y="5239512"/>
            <a:ext cx="3072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applications</a:t>
            </a:r>
            <a:endParaRPr lang="en-US" sz="1200" dirty="0"/>
          </a:p>
        </p:txBody>
      </p:sp>
      <p:sp>
        <p:nvSpPr>
          <p:cNvPr id="42" name="Text 33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SECURITY ISSUES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Security Challenge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data and workloads off-premise brings convenience — and a new set of security concerns.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438912" y="2011680"/>
            <a:ext cx="3639312" cy="1645920"/>
          </a:xfrm>
          <a:prstGeom prst="roundRect">
            <a:avLst>
              <a:gd name="adj" fmla="val 5556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94944" y="2267712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2414016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71600" y="226771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Data breaches &amp; loss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13232" y="2944368"/>
            <a:ext cx="3136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data exposed, corrupted, or lost.</a:t>
            </a:r>
            <a:endParaRPr lang="en-US" sz="1080" dirty="0"/>
          </a:p>
        </p:txBody>
      </p:sp>
      <p:sp>
        <p:nvSpPr>
          <p:cNvPr id="12" name="Shape 8"/>
          <p:cNvSpPr/>
          <p:nvPr/>
        </p:nvSpPr>
        <p:spPr>
          <a:xfrm>
            <a:off x="4261104" y="2011680"/>
            <a:ext cx="3639312" cy="1645920"/>
          </a:xfrm>
          <a:prstGeom prst="roundRect">
            <a:avLst>
              <a:gd name="adj" fmla="val 5556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17136" y="2267712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0" y="2414016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93792" y="226771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Loss of control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35424" y="2944368"/>
            <a:ext cx="3136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lives off-premise, outside direct control.</a:t>
            </a:r>
            <a:endParaRPr lang="en-US" sz="1080" dirty="0"/>
          </a:p>
        </p:txBody>
      </p:sp>
      <p:sp>
        <p:nvSpPr>
          <p:cNvPr id="17" name="Shape 12"/>
          <p:cNvSpPr/>
          <p:nvPr/>
        </p:nvSpPr>
        <p:spPr>
          <a:xfrm>
            <a:off x="8083296" y="2011680"/>
            <a:ext cx="3639312" cy="1645920"/>
          </a:xfrm>
          <a:prstGeom prst="roundRect">
            <a:avLst>
              <a:gd name="adj" fmla="val 5556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39328" y="2267712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632" y="2414016"/>
            <a:ext cx="274320" cy="274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015984" y="226771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Multi-tenancy risk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357616" y="2944368"/>
            <a:ext cx="3136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resources can leak between tenants.</a:t>
            </a:r>
            <a:endParaRPr lang="en-US" sz="1080" dirty="0"/>
          </a:p>
        </p:txBody>
      </p:sp>
      <p:sp>
        <p:nvSpPr>
          <p:cNvPr id="22" name="Shape 16"/>
          <p:cNvSpPr/>
          <p:nvPr/>
        </p:nvSpPr>
        <p:spPr>
          <a:xfrm>
            <a:off x="438912" y="3877056"/>
            <a:ext cx="3639312" cy="1645920"/>
          </a:xfrm>
          <a:prstGeom prst="roundRect">
            <a:avLst>
              <a:gd name="adj" fmla="val 5556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94944" y="4133088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248" y="4279392"/>
            <a:ext cx="274320" cy="27432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371600" y="413308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Insecure interfaces / APIs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13232" y="4809744"/>
            <a:ext cx="3136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APIs open the door to attackers.</a:t>
            </a:r>
            <a:endParaRPr lang="en-US" sz="1080" dirty="0"/>
          </a:p>
        </p:txBody>
      </p:sp>
      <p:sp>
        <p:nvSpPr>
          <p:cNvPr id="27" name="Shape 20"/>
          <p:cNvSpPr/>
          <p:nvPr/>
        </p:nvSpPr>
        <p:spPr>
          <a:xfrm>
            <a:off x="4261104" y="3877056"/>
            <a:ext cx="3639312" cy="1645920"/>
          </a:xfrm>
          <a:prstGeom prst="roundRect">
            <a:avLst>
              <a:gd name="adj" fmla="val 5556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4517136" y="4133088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3440" y="4279392"/>
            <a:ext cx="274320" cy="27432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5193792" y="413308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Account hijacking &amp; insiders</a:t>
            </a:r>
            <a:endParaRPr lang="en-US" sz="1450" dirty="0"/>
          </a:p>
        </p:txBody>
      </p:sp>
      <p:sp>
        <p:nvSpPr>
          <p:cNvPr id="31" name="Text 23"/>
          <p:cNvSpPr/>
          <p:nvPr/>
        </p:nvSpPr>
        <p:spPr>
          <a:xfrm>
            <a:off x="4535424" y="4809744"/>
            <a:ext cx="3136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Stolen credentials or malicious insiders.</a:t>
            </a:r>
            <a:endParaRPr lang="en-US" sz="1080" dirty="0"/>
          </a:p>
        </p:txBody>
      </p:sp>
      <p:sp>
        <p:nvSpPr>
          <p:cNvPr id="32" name="Shape 24"/>
          <p:cNvSpPr/>
          <p:nvPr/>
        </p:nvSpPr>
        <p:spPr>
          <a:xfrm>
            <a:off x="8083296" y="3877056"/>
            <a:ext cx="3639312" cy="1645920"/>
          </a:xfrm>
          <a:prstGeom prst="roundRect">
            <a:avLst>
              <a:gd name="adj" fmla="val 5556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33" name="Shape 25"/>
          <p:cNvSpPr/>
          <p:nvPr/>
        </p:nvSpPr>
        <p:spPr>
          <a:xfrm>
            <a:off x="8339328" y="4133088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5632" y="4279392"/>
            <a:ext cx="274320" cy="274320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9015984" y="4133088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Compliance &amp; legal</a:t>
            </a:r>
            <a:endParaRPr lang="en-US" sz="1450" dirty="0"/>
          </a:p>
        </p:txBody>
      </p:sp>
      <p:sp>
        <p:nvSpPr>
          <p:cNvPr id="36" name="Text 27"/>
          <p:cNvSpPr/>
          <p:nvPr/>
        </p:nvSpPr>
        <p:spPr>
          <a:xfrm>
            <a:off x="8357616" y="4809744"/>
            <a:ext cx="3136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regulations across jurisdictions.</a:t>
            </a:r>
            <a:endParaRPr lang="en-US" sz="1080" dirty="0"/>
          </a:p>
        </p:txBody>
      </p:sp>
      <p:sp>
        <p:nvSpPr>
          <p:cNvPr id="37" name="Text 28"/>
          <p:cNvSpPr/>
          <p:nvPr/>
        </p:nvSpPr>
        <p:spPr>
          <a:xfrm>
            <a:off x="548640" y="56235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i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responsibility:  </a:t>
            </a:r>
            <a:pPr algn="ctr" indent="0" marL="0">
              <a:buNone/>
            </a:pPr>
            <a:r>
              <a:rPr lang="en-US" sz="1250" i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provider secures the cloud infrastructure; the customer secures what they put in it.</a:t>
            </a:r>
            <a:endParaRPr lang="en-US" sz="1250" dirty="0"/>
          </a:p>
        </p:txBody>
      </p:sp>
      <p:sp>
        <p:nvSpPr>
          <p:cNvPr id="38" name="Text 29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SECURITY ISSUES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Key Security Aspects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must be addressed at three layers, and differs across the SaaS, PaaS, and IaaS models.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402336" y="2148840"/>
            <a:ext cx="3639312" cy="3017520"/>
          </a:xfrm>
          <a:prstGeom prst="roundRect">
            <a:avLst>
              <a:gd name="adj" fmla="val 3030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810512" y="2468880"/>
            <a:ext cx="822960" cy="82296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112" y="269748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216" y="347472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Data Security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676656" y="3977640"/>
            <a:ext cx="30906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data at rest, in transit, and in use — through access control, encryption, and integrity checks.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261104" y="2148840"/>
            <a:ext cx="3639312" cy="3017520"/>
          </a:xfrm>
          <a:prstGeom prst="roundRect">
            <a:avLst>
              <a:gd name="adj" fmla="val 3030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5669280" y="2468880"/>
            <a:ext cx="822960" cy="822960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880" y="269748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443984" y="347472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Virtualization Security</a:t>
            </a:r>
            <a:endParaRPr lang="en-US" sz="1650" dirty="0"/>
          </a:p>
        </p:txBody>
      </p:sp>
      <p:sp>
        <p:nvSpPr>
          <p:cNvPr id="16" name="Text 11"/>
          <p:cNvSpPr/>
          <p:nvPr/>
        </p:nvSpPr>
        <p:spPr>
          <a:xfrm>
            <a:off x="4535424" y="3977640"/>
            <a:ext cx="30906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 virtual machines, secure the hypervisor, and prevent VM escape or resource leakage.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8119872" y="2148840"/>
            <a:ext cx="3639312" cy="3017520"/>
          </a:xfrm>
          <a:prstGeom prst="roundRect">
            <a:avLst>
              <a:gd name="adj" fmla="val 3030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528048" y="2468880"/>
            <a:ext cx="822960" cy="82296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6648" y="2697480"/>
            <a:ext cx="365760" cy="365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02752" y="347472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Network Security</a:t>
            </a:r>
            <a:endParaRPr lang="en-US" sz="1650" dirty="0"/>
          </a:p>
        </p:txBody>
      </p:sp>
      <p:sp>
        <p:nvSpPr>
          <p:cNvPr id="21" name="Text 15"/>
          <p:cNvSpPr/>
          <p:nvPr/>
        </p:nvSpPr>
        <p:spPr>
          <a:xfrm>
            <a:off x="8394192" y="3977640"/>
            <a:ext cx="30906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 against DDoS, sniffing, and man-in-the-middle attacks across cloud networks.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SECURITY IN CLOUD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Three Pillars of Data Security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402336" y="1783080"/>
            <a:ext cx="3639312" cy="3794760"/>
          </a:xfrm>
          <a:prstGeom prst="roundRect">
            <a:avLst>
              <a:gd name="adj" fmla="val 2513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810512" y="2075688"/>
            <a:ext cx="822960" cy="82296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112" y="2304288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5216" y="306324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Data Center Security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658368" y="3538728"/>
            <a:ext cx="31272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3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protection of the facilities that hold the data.</a:t>
            </a:r>
            <a:endParaRPr lang="en-US" sz="1130" dirty="0"/>
          </a:p>
        </p:txBody>
      </p:sp>
      <p:sp>
        <p:nvSpPr>
          <p:cNvPr id="11" name="Text 7"/>
          <p:cNvSpPr/>
          <p:nvPr/>
        </p:nvSpPr>
        <p:spPr>
          <a:xfrm>
            <a:off x="768096" y="4206240"/>
            <a:ext cx="299923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Guarded, access-controlled facilities</a:t>
            </a:r>
            <a:endParaRPr lang="en-US" sz="113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Surveillance &amp; environmental controls</a:t>
            </a:r>
            <a:endParaRPr lang="en-US" sz="113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Redundant power and cooling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4261104" y="1783080"/>
            <a:ext cx="3639312" cy="3794760"/>
          </a:xfrm>
          <a:prstGeom prst="roundRect">
            <a:avLst>
              <a:gd name="adj" fmla="val 2513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5669280" y="2075688"/>
            <a:ext cx="822960" cy="822960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880" y="2304288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443984" y="306324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Access Control</a:t>
            </a:r>
            <a:endParaRPr lang="en-US" sz="1550" dirty="0"/>
          </a:p>
        </p:txBody>
      </p:sp>
      <p:sp>
        <p:nvSpPr>
          <p:cNvPr id="16" name="Text 11"/>
          <p:cNvSpPr/>
          <p:nvPr/>
        </p:nvSpPr>
        <p:spPr>
          <a:xfrm>
            <a:off x="4517136" y="3538728"/>
            <a:ext cx="31272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3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Ensuring only the right people reach the data.</a:t>
            </a:r>
            <a:endParaRPr lang="en-US" sz="1130" dirty="0"/>
          </a:p>
        </p:txBody>
      </p:sp>
      <p:sp>
        <p:nvSpPr>
          <p:cNvPr id="17" name="Text 12"/>
          <p:cNvSpPr/>
          <p:nvPr/>
        </p:nvSpPr>
        <p:spPr>
          <a:xfrm>
            <a:off x="4626864" y="4206240"/>
            <a:ext cx="299923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 &amp; authorization</a:t>
            </a:r>
            <a:endParaRPr lang="en-US" sz="113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 (least privilege)</a:t>
            </a:r>
            <a:endParaRPr lang="en-US" sz="113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Logging of who accessed what</a:t>
            </a:r>
            <a:endParaRPr lang="en-US" sz="1130" dirty="0"/>
          </a:p>
        </p:txBody>
      </p:sp>
      <p:sp>
        <p:nvSpPr>
          <p:cNvPr id="18" name="Shape 13"/>
          <p:cNvSpPr/>
          <p:nvPr/>
        </p:nvSpPr>
        <p:spPr>
          <a:xfrm>
            <a:off x="8119872" y="1783080"/>
            <a:ext cx="3639312" cy="3794760"/>
          </a:xfrm>
          <a:prstGeom prst="roundRect">
            <a:avLst>
              <a:gd name="adj" fmla="val 2513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9528048" y="2075688"/>
            <a:ext cx="822960" cy="82296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6648" y="2304288"/>
            <a:ext cx="365760" cy="36576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302752" y="306324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Encryption &amp; Decryption</a:t>
            </a:r>
            <a:endParaRPr lang="en-US" sz="1550" dirty="0"/>
          </a:p>
        </p:txBody>
      </p:sp>
      <p:sp>
        <p:nvSpPr>
          <p:cNvPr id="22" name="Text 16"/>
          <p:cNvSpPr/>
          <p:nvPr/>
        </p:nvSpPr>
        <p:spPr>
          <a:xfrm>
            <a:off x="8375904" y="3538728"/>
            <a:ext cx="312724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3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data unreadable to anyone without the key.</a:t>
            </a:r>
            <a:endParaRPr lang="en-US" sz="1130" dirty="0"/>
          </a:p>
        </p:txBody>
      </p:sp>
      <p:sp>
        <p:nvSpPr>
          <p:cNvPr id="23" name="Text 17"/>
          <p:cNvSpPr/>
          <p:nvPr/>
        </p:nvSpPr>
        <p:spPr>
          <a:xfrm>
            <a:off x="8485632" y="4206240"/>
            <a:ext cx="299923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 data at rest &amp; in transit</a:t>
            </a:r>
            <a:endParaRPr lang="en-US" sz="113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key management</a:t>
            </a:r>
            <a:endParaRPr lang="en-US" sz="113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3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Confidentiality even if data leaks</a:t>
            </a:r>
            <a:endParaRPr lang="en-US" sz="1130" dirty="0"/>
          </a:p>
        </p:txBody>
      </p:sp>
      <p:sp>
        <p:nvSpPr>
          <p:cNvPr id="24" name="Text 18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SECURITY IN CLOUD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Protecting Data — States, Privacy &amp; Integrity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must be protected in every state it can be in.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402336" y="201168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58368" y="2286000"/>
            <a:ext cx="603504" cy="603504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450592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62456" y="2286000"/>
            <a:ext cx="25420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At rest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676656" y="2999232"/>
            <a:ext cx="3136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Stored on disk — protect with encryption &amp; access control.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61104" y="201168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17136" y="2286000"/>
            <a:ext cx="603504" cy="603504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728" y="2450592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1224" y="2286000"/>
            <a:ext cx="25420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 transit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4535424" y="2999232"/>
            <a:ext cx="3136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over the network — protect with TLS/SSL encryption.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119872" y="2011680"/>
            <a:ext cx="3639312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75904" y="2286000"/>
            <a:ext cx="603504" cy="603504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496" y="2450592"/>
            <a:ext cx="274320" cy="274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079992" y="2286000"/>
            <a:ext cx="25420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 use</a:t>
            </a:r>
            <a:endParaRPr lang="en-US" sz="1700" dirty="0"/>
          </a:p>
        </p:txBody>
      </p:sp>
      <p:sp>
        <p:nvSpPr>
          <p:cNvPr id="21" name="Text 15"/>
          <p:cNvSpPr/>
          <p:nvPr/>
        </p:nvSpPr>
        <p:spPr>
          <a:xfrm>
            <a:off x="8394192" y="2999232"/>
            <a:ext cx="3136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processed — protect with isolation &amp; secure computing.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548640" y="4114800"/>
            <a:ext cx="5394960" cy="1463040"/>
          </a:xfrm>
          <a:prstGeom prst="roundRect">
            <a:avLst>
              <a:gd name="adj" fmla="val 6250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841248" y="4407408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984" y="4581144"/>
            <a:ext cx="292608" cy="29260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645920" y="437083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Privacy</a:t>
            </a:r>
            <a:endParaRPr lang="en-US" sz="1700" dirty="0"/>
          </a:p>
        </p:txBody>
      </p:sp>
      <p:sp>
        <p:nvSpPr>
          <p:cNvPr id="26" name="Text 19"/>
          <p:cNvSpPr/>
          <p:nvPr/>
        </p:nvSpPr>
        <p:spPr>
          <a:xfrm>
            <a:off x="1645920" y="4800600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personal data confidential and used only as agreed — respecting consent, residency, and regulations.</a:t>
            </a:r>
            <a:endParaRPr lang="en-US" sz="1150" dirty="0"/>
          </a:p>
        </p:txBody>
      </p:sp>
      <p:sp>
        <p:nvSpPr>
          <p:cNvPr id="27" name="Shape 20"/>
          <p:cNvSpPr/>
          <p:nvPr/>
        </p:nvSpPr>
        <p:spPr>
          <a:xfrm>
            <a:off x="6400800" y="4114800"/>
            <a:ext cx="5394960" cy="1463040"/>
          </a:xfrm>
          <a:prstGeom prst="roundRect">
            <a:avLst>
              <a:gd name="adj" fmla="val 6250"/>
            </a:avLst>
          </a:prstGeom>
          <a:solidFill>
            <a:srgbClr val="E4F4F1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6693408" y="4407408"/>
            <a:ext cx="640080" cy="64008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7144" y="4581144"/>
            <a:ext cx="292608" cy="29260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7498080" y="4370832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Integrity</a:t>
            </a:r>
            <a:endParaRPr lang="en-US" sz="1700" dirty="0"/>
          </a:p>
        </p:txBody>
      </p:sp>
      <p:sp>
        <p:nvSpPr>
          <p:cNvPr id="31" name="Text 23"/>
          <p:cNvSpPr/>
          <p:nvPr/>
        </p:nvSpPr>
        <p:spPr>
          <a:xfrm>
            <a:off x="7498080" y="4800600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data is not altered or corrupted — using checksums, hashing, and validation, so what you read is what was stored.</a:t>
            </a:r>
            <a:endParaRPr lang="en-US" sz="1150" dirty="0"/>
          </a:p>
        </p:txBody>
      </p:sp>
      <p:sp>
        <p:nvSpPr>
          <p:cNvPr id="32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ACCESS MANAGEMENT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IAM — Who Can Do What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5029200" cy="3840480"/>
          </a:xfrm>
          <a:prstGeom prst="roundRect">
            <a:avLst>
              <a:gd name="adj" fmla="val 2381"/>
            </a:avLst>
          </a:prstGeom>
          <a:solidFill>
            <a:srgbClr val="16233F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14400" y="1874520"/>
            <a:ext cx="685800" cy="68580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" y="2066544"/>
            <a:ext cx="301752" cy="3017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37360" y="19202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is IAM?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914400" y="269748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 of policies and technologies that manages digital identities and controls who can access which cloud resources — and what they may do with them.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932688" y="4160520"/>
            <a:ext cx="411480" cy="41148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4270248"/>
            <a:ext cx="192024" cy="19202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63040" y="4123944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 &amp; SSO for stronger, simpler sign-in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932688" y="4709160"/>
            <a:ext cx="411480" cy="41148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16" y="4818888"/>
            <a:ext cx="192024" cy="19202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463040" y="4672584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 of least privilege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5806440" y="1645920"/>
            <a:ext cx="5806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four core functions</a:t>
            </a:r>
            <a:endParaRPr lang="en-US" sz="1700" dirty="0"/>
          </a:p>
        </p:txBody>
      </p:sp>
      <p:sp>
        <p:nvSpPr>
          <p:cNvPr id="18" name="Shape 12"/>
          <p:cNvSpPr/>
          <p:nvPr/>
        </p:nvSpPr>
        <p:spPr>
          <a:xfrm>
            <a:off x="5806440" y="2103120"/>
            <a:ext cx="5806440" cy="777240"/>
          </a:xfrm>
          <a:prstGeom prst="roundRect">
            <a:avLst>
              <a:gd name="adj" fmla="val 9412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5989320" y="2286000"/>
            <a:ext cx="411480" cy="41148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9048" y="2395728"/>
            <a:ext cx="192024" cy="192024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537960" y="210312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  </a:t>
            </a:r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 an identity — a username or ID.</a:t>
            </a:r>
            <a:endParaRPr lang="en-US" sz="1200" dirty="0"/>
          </a:p>
        </p:txBody>
      </p:sp>
      <p:sp>
        <p:nvSpPr>
          <p:cNvPr id="22" name="Shape 15"/>
          <p:cNvSpPr/>
          <p:nvPr/>
        </p:nvSpPr>
        <p:spPr>
          <a:xfrm>
            <a:off x="5806440" y="2971800"/>
            <a:ext cx="5806440" cy="777240"/>
          </a:xfrm>
          <a:prstGeom prst="roundRect">
            <a:avLst>
              <a:gd name="adj" fmla="val 9412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3" name="Shape 16"/>
          <p:cNvSpPr/>
          <p:nvPr/>
        </p:nvSpPr>
        <p:spPr>
          <a:xfrm>
            <a:off x="5989320" y="3154680"/>
            <a:ext cx="411480" cy="411480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9048" y="3264408"/>
            <a:ext cx="192024" cy="192024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537960" y="297180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  </a:t>
            </a:r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 it — password, token, biometrics, MFA.</a:t>
            </a:r>
            <a:endParaRPr lang="en-US" sz="1200" dirty="0"/>
          </a:p>
        </p:txBody>
      </p:sp>
      <p:sp>
        <p:nvSpPr>
          <p:cNvPr id="26" name="Shape 18"/>
          <p:cNvSpPr/>
          <p:nvPr/>
        </p:nvSpPr>
        <p:spPr>
          <a:xfrm>
            <a:off x="5806440" y="3840480"/>
            <a:ext cx="5806440" cy="777240"/>
          </a:xfrm>
          <a:prstGeom prst="roundRect">
            <a:avLst>
              <a:gd name="adj" fmla="val 9412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7" name="Shape 19"/>
          <p:cNvSpPr/>
          <p:nvPr/>
        </p:nvSpPr>
        <p:spPr>
          <a:xfrm>
            <a:off x="5989320" y="4023360"/>
            <a:ext cx="411480" cy="41148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9048" y="4133088"/>
            <a:ext cx="192024" cy="192024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6537960" y="384048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Authorization  </a:t>
            </a:r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 the right permissions — roles &amp; policies (RBAC).</a:t>
            </a:r>
            <a:endParaRPr lang="en-US" sz="1200" dirty="0"/>
          </a:p>
        </p:txBody>
      </p:sp>
      <p:sp>
        <p:nvSpPr>
          <p:cNvPr id="30" name="Shape 21"/>
          <p:cNvSpPr/>
          <p:nvPr/>
        </p:nvSpPr>
        <p:spPr>
          <a:xfrm>
            <a:off x="5806440" y="4709160"/>
            <a:ext cx="5806440" cy="777240"/>
          </a:xfrm>
          <a:prstGeom prst="roundRect">
            <a:avLst>
              <a:gd name="adj" fmla="val 9412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31" name="Shape 22"/>
          <p:cNvSpPr/>
          <p:nvPr/>
        </p:nvSpPr>
        <p:spPr>
          <a:xfrm>
            <a:off x="5989320" y="4892040"/>
            <a:ext cx="411480" cy="41148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9048" y="5001768"/>
            <a:ext cx="192024" cy="192024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6537960" y="470916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Auditing  </a:t>
            </a:r>
            <a:pPr indent="0" marL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and review who did what, and when.</a:t>
            </a:r>
            <a:endParaRPr lang="en-US" sz="1200" dirty="0"/>
          </a:p>
        </p:txBody>
      </p:sp>
      <p:sp>
        <p:nvSpPr>
          <p:cNvPr id="34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STORAGE SERVICES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Storing Data in the Cloud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storage keeps data on remote infrastructure, reached over the network and billed per use (STaaS).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402336" y="2011680"/>
            <a:ext cx="3639312" cy="1965960"/>
          </a:xfrm>
          <a:prstGeom prst="roundRect">
            <a:avLst>
              <a:gd name="adj" fmla="val 4651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76656" y="2304288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" y="2478024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53896" y="2304288"/>
            <a:ext cx="24505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Object Storage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676656" y="3063240"/>
            <a:ext cx="31363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as objects with metadata — massively scalable (e.g., Amazon S3).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61104" y="2011680"/>
            <a:ext cx="3639312" cy="1965960"/>
          </a:xfrm>
          <a:prstGeom prst="roundRect">
            <a:avLst>
              <a:gd name="adj" fmla="val 4651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5424" y="2304288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2478024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312664" y="2304288"/>
            <a:ext cx="24505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Block Storage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4535424" y="3063240"/>
            <a:ext cx="31363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volumes attached to VMs, like a disk (e.g., Amazon EBS).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119872" y="2011680"/>
            <a:ext cx="3639312" cy="1965960"/>
          </a:xfrm>
          <a:prstGeom prst="roundRect">
            <a:avLst>
              <a:gd name="adj" fmla="val 4651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4192" y="2304288"/>
            <a:ext cx="640080" cy="64008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7928" y="2478024"/>
            <a:ext cx="292608" cy="29260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171432" y="2304288"/>
            <a:ext cx="24505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File Storage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8394192" y="3063240"/>
            <a:ext cx="31363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file systems accessed over a network (e.g., NFS/EFS).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548640" y="4206240"/>
            <a:ext cx="5486400" cy="1371600"/>
          </a:xfrm>
          <a:prstGeom prst="roundRect">
            <a:avLst>
              <a:gd name="adj" fmla="val 6667"/>
            </a:avLst>
          </a:prstGeom>
          <a:solidFill>
            <a:srgbClr val="E4F4F1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3" name="Text 17"/>
          <p:cNvSpPr/>
          <p:nvPr/>
        </p:nvSpPr>
        <p:spPr>
          <a:xfrm>
            <a:off x="822960" y="4370832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Key features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822960" y="475488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Scalable · durable · replicated · accessible anywhere · pay-per-use</a:t>
            </a:r>
            <a:endParaRPr lang="en-US" sz="1250" dirty="0"/>
          </a:p>
        </p:txBody>
      </p:sp>
      <p:sp>
        <p:nvSpPr>
          <p:cNvPr id="25" name="Shape 19"/>
          <p:cNvSpPr/>
          <p:nvPr/>
        </p:nvSpPr>
        <p:spPr>
          <a:xfrm>
            <a:off x="6309360" y="4206240"/>
            <a:ext cx="5303520" cy="1371600"/>
          </a:xfrm>
          <a:prstGeom prst="roundRect">
            <a:avLst>
              <a:gd name="adj" fmla="val 6667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6583680" y="437083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Popular services</a:t>
            </a:r>
            <a:endParaRPr lang="en-US" sz="1400" dirty="0"/>
          </a:p>
        </p:txBody>
      </p:sp>
      <p:sp>
        <p:nvSpPr>
          <p:cNvPr id="27" name="Text 21"/>
          <p:cNvSpPr/>
          <p:nvPr/>
        </p:nvSpPr>
        <p:spPr>
          <a:xfrm>
            <a:off x="6583680" y="475488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S3 · Google Cloud Storage · Azure Blob · Dropbox · Google Drive</a:t>
            </a:r>
            <a:endParaRPr lang="en-US" sz="1250" dirty="0"/>
          </a:p>
        </p:txBody>
      </p:sp>
      <p:sp>
        <p:nvSpPr>
          <p:cNvPr id="28" name="Text 22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667512"/>
            <a:ext cx="237744" cy="2377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BACKUP &amp; RECOVERY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Keeping Data Safe &amp; Available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402336" y="1737360"/>
            <a:ext cx="3639312" cy="1600200"/>
          </a:xfrm>
          <a:prstGeom prst="roundRect">
            <a:avLst>
              <a:gd name="adj" fmla="val 5714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58368" y="1993392"/>
            <a:ext cx="548640" cy="548640"/>
          </a:xfrm>
          <a:prstGeom prst="ellipse">
            <a:avLst/>
          </a:prstGeom>
          <a:solidFill>
            <a:srgbClr val="0B6E99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2139696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16736" y="1993392"/>
            <a:ext cx="2587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Full backup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676656" y="2633472"/>
            <a:ext cx="31363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copy of all data.</a:t>
            </a:r>
            <a:endParaRPr lang="en-US" sz="1130" dirty="0"/>
          </a:p>
        </p:txBody>
      </p:sp>
      <p:sp>
        <p:nvSpPr>
          <p:cNvPr id="11" name="Shape 7"/>
          <p:cNvSpPr/>
          <p:nvPr/>
        </p:nvSpPr>
        <p:spPr>
          <a:xfrm>
            <a:off x="4261104" y="1737360"/>
            <a:ext cx="3639312" cy="1600200"/>
          </a:xfrm>
          <a:prstGeom prst="roundRect">
            <a:avLst>
              <a:gd name="adj" fmla="val 5714"/>
            </a:avLst>
          </a:prstGeom>
          <a:solidFill>
            <a:srgbClr val="F4F8FB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517136" y="1993392"/>
            <a:ext cx="548640" cy="548640"/>
          </a:xfrm>
          <a:prstGeom prst="ellipse">
            <a:avLst/>
          </a:prstGeom>
          <a:solidFill>
            <a:srgbClr val="1C7293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0" y="2139696"/>
            <a:ext cx="256032" cy="25603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75504" y="1993392"/>
            <a:ext cx="2587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Incremental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4535424" y="2633472"/>
            <a:ext cx="31363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what changed since the last backup.</a:t>
            </a:r>
            <a:endParaRPr lang="en-US" sz="1130" dirty="0"/>
          </a:p>
        </p:txBody>
      </p:sp>
      <p:sp>
        <p:nvSpPr>
          <p:cNvPr id="16" name="Shape 11"/>
          <p:cNvSpPr/>
          <p:nvPr/>
        </p:nvSpPr>
        <p:spPr>
          <a:xfrm>
            <a:off x="8119872" y="1737360"/>
            <a:ext cx="3639312" cy="1600200"/>
          </a:xfrm>
          <a:prstGeom prst="roundRect">
            <a:avLst>
              <a:gd name="adj" fmla="val 5714"/>
            </a:avLst>
          </a:prstGeom>
          <a:solidFill>
            <a:srgbClr val="EAF2F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375904" y="199339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2208" y="2139696"/>
            <a:ext cx="256032" cy="25603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034272" y="1993392"/>
            <a:ext cx="2587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Differential</a:t>
            </a:r>
            <a:endParaRPr lang="en-US" sz="1550" dirty="0"/>
          </a:p>
        </p:txBody>
      </p:sp>
      <p:sp>
        <p:nvSpPr>
          <p:cNvPr id="20" name="Text 14"/>
          <p:cNvSpPr/>
          <p:nvPr/>
        </p:nvSpPr>
        <p:spPr>
          <a:xfrm>
            <a:off x="8394192" y="2633472"/>
            <a:ext cx="313639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changed since the last full backup.</a:t>
            </a:r>
            <a:endParaRPr lang="en-US" sz="1130" dirty="0"/>
          </a:p>
        </p:txBody>
      </p:sp>
      <p:sp>
        <p:nvSpPr>
          <p:cNvPr id="21" name="Shape 15"/>
          <p:cNvSpPr/>
          <p:nvPr/>
        </p:nvSpPr>
        <p:spPr>
          <a:xfrm>
            <a:off x="548640" y="3657600"/>
            <a:ext cx="5486400" cy="1874520"/>
          </a:xfrm>
          <a:prstGeom prst="roundRect">
            <a:avLst>
              <a:gd name="adj" fmla="val 4878"/>
            </a:avLst>
          </a:prstGeom>
          <a:solidFill>
            <a:srgbClr val="16233F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868680" y="3913632"/>
            <a:ext cx="621792" cy="621792"/>
          </a:xfrm>
          <a:prstGeom prst="ellipse">
            <a:avLst/>
          </a:prstGeom>
          <a:solidFill>
            <a:srgbClr val="00B4A6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72" y="4078224"/>
            <a:ext cx="292608" cy="29260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645920" y="39319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Disaster Recovery (DR)</a:t>
            </a:r>
            <a:endParaRPr lang="en-US" sz="1600" dirty="0"/>
          </a:p>
        </p:txBody>
      </p:sp>
      <p:sp>
        <p:nvSpPr>
          <p:cNvPr id="25" name="Text 18"/>
          <p:cNvSpPr/>
          <p:nvPr/>
        </p:nvSpPr>
        <p:spPr>
          <a:xfrm>
            <a:off x="822960" y="46177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Restoring services after failure — via replication, geo-redundancy, snapshots, and DR-as-a-Service (DRaaS).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6309360" y="3657600"/>
            <a:ext cx="5303520" cy="868680"/>
          </a:xfrm>
          <a:prstGeom prst="roundRect">
            <a:avLst>
              <a:gd name="adj" fmla="val 9474"/>
            </a:avLst>
          </a:prstGeom>
          <a:solidFill>
            <a:srgbClr val="FDF3E1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27" name="Text 20"/>
          <p:cNvSpPr/>
          <p:nvPr/>
        </p:nvSpPr>
        <p:spPr>
          <a:xfrm>
            <a:off x="6492240" y="3657600"/>
            <a:ext cx="1188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RTO</a:t>
            </a:r>
            <a:endParaRPr lang="en-US" sz="2400" dirty="0"/>
          </a:p>
        </p:txBody>
      </p:sp>
      <p:sp>
        <p:nvSpPr>
          <p:cNvPr id="28" name="Text 21"/>
          <p:cNvSpPr/>
          <p:nvPr/>
        </p:nvSpPr>
        <p:spPr>
          <a:xfrm>
            <a:off x="7635240" y="3657600"/>
            <a:ext cx="3886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Time Objective — how fast you must be back up.</a:t>
            </a:r>
            <a:endParaRPr lang="en-US" sz="1200" dirty="0"/>
          </a:p>
        </p:txBody>
      </p:sp>
      <p:sp>
        <p:nvSpPr>
          <p:cNvPr id="29" name="Shape 22"/>
          <p:cNvSpPr/>
          <p:nvPr/>
        </p:nvSpPr>
        <p:spPr>
          <a:xfrm>
            <a:off x="6309360" y="4617720"/>
            <a:ext cx="5303520" cy="868680"/>
          </a:xfrm>
          <a:prstGeom prst="roundRect">
            <a:avLst>
              <a:gd name="adj" fmla="val 9474"/>
            </a:avLst>
          </a:prstGeom>
          <a:solidFill>
            <a:srgbClr val="E4F4F1"/>
          </a:solidFill>
          <a:ln/>
          <a:effectLst>
            <a:outerShdw sx="100000" sy="100000" kx="0" ky="0" algn="bl" rotWithShape="0" blurRad="88900" dist="38100" dir="5400000">
              <a:srgbClr val="000000">
                <a:alpha val="13000"/>
              </a:srgbClr>
            </a:outerShdw>
          </a:effectLst>
        </p:spPr>
      </p:sp>
      <p:sp>
        <p:nvSpPr>
          <p:cNvPr id="30" name="Text 23"/>
          <p:cNvSpPr/>
          <p:nvPr/>
        </p:nvSpPr>
        <p:spPr>
          <a:xfrm>
            <a:off x="6492240" y="4617720"/>
            <a:ext cx="1188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RPO</a:t>
            </a:r>
            <a:endParaRPr lang="en-US" sz="2400" dirty="0"/>
          </a:p>
        </p:txBody>
      </p:sp>
      <p:sp>
        <p:nvSpPr>
          <p:cNvPr id="31" name="Text 24"/>
          <p:cNvSpPr/>
          <p:nvPr/>
        </p:nvSpPr>
        <p:spPr>
          <a:xfrm>
            <a:off x="7635240" y="4617720"/>
            <a:ext cx="3886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Point Objective — how much data you can afford to lose.</a:t>
            </a:r>
            <a:endParaRPr lang="en-US" sz="1200" dirty="0"/>
          </a:p>
        </p:txBody>
      </p:sp>
      <p:sp>
        <p:nvSpPr>
          <p:cNvPr id="32" name="Text 25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Security and Applications</dc:title>
  <dc:subject>PptxGenJS Presentation</dc:subject>
  <dc:creator>PptxGenJS</dc:creator>
  <cp:lastModifiedBy>PptxGenJS</cp:lastModifiedBy>
  <cp:revision>1</cp:revision>
  <dcterms:created xsi:type="dcterms:W3CDTF">2026-07-02T05:22:34Z</dcterms:created>
  <dcterms:modified xsi:type="dcterms:W3CDTF">2026-07-02T05:22:34Z</dcterms:modified>
</cp:coreProperties>
</file>