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25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8869680" y="822960"/>
            <a:ext cx="2743200" cy="2743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13000"/>
          </a:blip>
          <a:stretch>
            <a:fillRect/>
          </a:stretch>
        </p:blipFill>
        <p:spPr>
          <a:xfrm>
            <a:off x="182880" y="4297680"/>
            <a:ext cx="2103120" cy="21031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</a:t>
            </a:r>
            <a:r>
              <a:rPr lang="en-US" sz="1400" b="1" kern="0" spc="40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 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868680" y="18745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Service</a:t>
            </a:r>
            <a:endParaRPr lang="en-US" sz="5800" dirty="0"/>
          </a:p>
        </p:txBody>
      </p:sp>
      <p:sp>
        <p:nvSpPr>
          <p:cNvPr id="6" name="Text 2"/>
          <p:cNvSpPr/>
          <p:nvPr/>
        </p:nvSpPr>
        <p:spPr>
          <a:xfrm>
            <a:off x="868680" y="27889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00B4A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Models</a:t>
            </a:r>
            <a:endParaRPr lang="en-US" sz="5800" dirty="0"/>
          </a:p>
        </p:txBody>
      </p:sp>
      <p:sp>
        <p:nvSpPr>
          <p:cNvPr id="7" name="Text 3"/>
          <p:cNvSpPr/>
          <p:nvPr/>
        </p:nvSpPr>
        <p:spPr>
          <a:xfrm>
            <a:off x="914400" y="39776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IaaS, PaaS, and SaaS — their characteristics, suitability, pros and cons, providers, and other XaaS models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914400" y="5989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 ·  Essentials of Cloud Computing — K. Chandrasekaran (CRC Press), Chapter 5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 ·  SOFTWARE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SaaS: What It Is &amp; Its Traits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4937760" cy="3886200"/>
          </a:xfrm>
          <a:prstGeom prst="roundRect">
            <a:avLst>
              <a:gd name="adj" fmla="val 2353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74520"/>
            <a:ext cx="685800" cy="68580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2066544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92024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it is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14400" y="269748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are hosted by a vendor and delivered to customers over a network — usually the Internet, through a web browser. Users neither install nor maintain the software; the provider looks after everything behind the scenes.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932688" y="4160520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4261104"/>
            <a:ext cx="182880" cy="1828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44752" y="41239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app straight from a browser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932688" y="4617720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718304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44752" y="45811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hosts and maintains everything</a:t>
            </a:r>
            <a:endParaRPr lang="en-US" sz="1100" dirty="0"/>
          </a:p>
        </p:txBody>
      </p:sp>
      <p:sp>
        <p:nvSpPr>
          <p:cNvPr id="17" name="Shape 11"/>
          <p:cNvSpPr/>
          <p:nvPr/>
        </p:nvSpPr>
        <p:spPr>
          <a:xfrm>
            <a:off x="932688" y="5074920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5175504"/>
            <a:ext cx="182880" cy="18288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444752" y="50383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Updates roll out centrally to all users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5806440" y="1645920"/>
            <a:ext cx="5806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Characteristics</a:t>
            </a:r>
            <a:endParaRPr lang="en-US" sz="1700" dirty="0"/>
          </a:p>
        </p:txBody>
      </p:sp>
      <p:sp>
        <p:nvSpPr>
          <p:cNvPr id="21" name="Shape 14"/>
          <p:cNvSpPr/>
          <p:nvPr/>
        </p:nvSpPr>
        <p:spPr>
          <a:xfrm>
            <a:off x="5806440" y="21031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5"/>
          <p:cNvSpPr/>
          <p:nvPr/>
        </p:nvSpPr>
        <p:spPr>
          <a:xfrm>
            <a:off x="5952744" y="2221992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3328" y="2322576"/>
            <a:ext cx="182880" cy="18288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464808" y="21031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access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Reached through a thin client, anywhere.</a:t>
            </a:r>
            <a:endParaRPr lang="en-US" sz="1150" dirty="0"/>
          </a:p>
        </p:txBody>
      </p:sp>
      <p:sp>
        <p:nvSpPr>
          <p:cNvPr id="25" name="Shape 17"/>
          <p:cNvSpPr/>
          <p:nvPr/>
        </p:nvSpPr>
        <p:spPr>
          <a:xfrm>
            <a:off x="5806440" y="27889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5952744" y="2907792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3328" y="3008376"/>
            <a:ext cx="182880" cy="18288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6464808" y="27889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instance serves many customers.</a:t>
            </a:r>
            <a:endParaRPr lang="en-US" sz="1150" dirty="0"/>
          </a:p>
        </p:txBody>
      </p:sp>
      <p:sp>
        <p:nvSpPr>
          <p:cNvPr id="29" name="Shape 20"/>
          <p:cNvSpPr/>
          <p:nvPr/>
        </p:nvSpPr>
        <p:spPr>
          <a:xfrm>
            <a:off x="5806440" y="34747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1"/>
          <p:cNvSpPr/>
          <p:nvPr/>
        </p:nvSpPr>
        <p:spPr>
          <a:xfrm>
            <a:off x="5952744" y="3593592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3328" y="3694176"/>
            <a:ext cx="182880" cy="182880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6464808" y="34747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Centrally hosted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hosting and upkeep.</a:t>
            </a:r>
            <a:endParaRPr lang="en-US" sz="1150" dirty="0"/>
          </a:p>
        </p:txBody>
      </p:sp>
      <p:sp>
        <p:nvSpPr>
          <p:cNvPr id="33" name="Shape 23"/>
          <p:cNvSpPr/>
          <p:nvPr/>
        </p:nvSpPr>
        <p:spPr>
          <a:xfrm>
            <a:off x="5806440" y="41605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4" name="Shape 24"/>
          <p:cNvSpPr/>
          <p:nvPr/>
        </p:nvSpPr>
        <p:spPr>
          <a:xfrm>
            <a:off x="5952744" y="4279392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328" y="4379976"/>
            <a:ext cx="182880" cy="182880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6464808" y="41605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updates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features and fixes for everyone at once.</a:t>
            </a:r>
            <a:endParaRPr lang="en-US" sz="1150" dirty="0"/>
          </a:p>
        </p:txBody>
      </p:sp>
      <p:sp>
        <p:nvSpPr>
          <p:cNvPr id="37" name="Shape 26"/>
          <p:cNvSpPr/>
          <p:nvPr/>
        </p:nvSpPr>
        <p:spPr>
          <a:xfrm>
            <a:off x="5806440" y="48463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8" name="Shape 27"/>
          <p:cNvSpPr/>
          <p:nvPr/>
        </p:nvSpPr>
        <p:spPr>
          <a:xfrm>
            <a:off x="5952744" y="4965192"/>
            <a:ext cx="384048" cy="38404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328" y="5065776"/>
            <a:ext cx="182880" cy="182880"/>
          </a:xfrm>
          <a:prstGeom prst="rect">
            <a:avLst/>
          </a:prstGeom>
        </p:spPr>
      </p:pic>
      <p:sp>
        <p:nvSpPr>
          <p:cNvPr id="40" name="Text 28"/>
          <p:cNvSpPr/>
          <p:nvPr/>
        </p:nvSpPr>
        <p:spPr>
          <a:xfrm>
            <a:off x="6464808" y="48463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per user or per period.</a:t>
            </a:r>
            <a:endParaRPr lang="en-US" sz="1150" dirty="0"/>
          </a:p>
        </p:txBody>
      </p:sp>
      <p:sp>
        <p:nvSpPr>
          <p:cNvPr id="41" name="Text 2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 ·  SOFTWARE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SaaS: Suitability, Pros &amp; Cons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7276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Best suited for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13232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295144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07008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business apps (email, CRM)</a:t>
            </a:r>
            <a:endParaRPr lang="en-US" sz="1080" dirty="0"/>
          </a:p>
        </p:txBody>
      </p:sp>
      <p:sp>
        <p:nvSpPr>
          <p:cNvPr id="11" name="Shape 7"/>
          <p:cNvSpPr/>
          <p:nvPr/>
        </p:nvSpPr>
        <p:spPr>
          <a:xfrm>
            <a:off x="3438144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02736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464" y="2295144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96512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 need quick deployment</a:t>
            </a:r>
            <a:endParaRPr lang="en-US" sz="1080" dirty="0"/>
          </a:p>
        </p:txBody>
      </p:sp>
      <p:sp>
        <p:nvSpPr>
          <p:cNvPr id="15" name="Shape 10"/>
          <p:cNvSpPr/>
          <p:nvPr/>
        </p:nvSpPr>
        <p:spPr>
          <a:xfrm>
            <a:off x="6327648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492240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968" y="2295144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986016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&amp; medium businesses</a:t>
            </a:r>
            <a:endParaRPr lang="en-US" sz="1080" dirty="0"/>
          </a:p>
        </p:txBody>
      </p:sp>
      <p:sp>
        <p:nvSpPr>
          <p:cNvPr id="19" name="Shape 13"/>
          <p:cNvSpPr/>
          <p:nvPr/>
        </p:nvSpPr>
        <p:spPr>
          <a:xfrm>
            <a:off x="9217152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9381744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472" y="2295144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9875520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Apps used by many users</a:t>
            </a:r>
            <a:endParaRPr lang="en-US" sz="1080" dirty="0"/>
          </a:p>
        </p:txBody>
      </p:sp>
      <p:sp>
        <p:nvSpPr>
          <p:cNvPr id="23" name="Shape 16"/>
          <p:cNvSpPr/>
          <p:nvPr/>
        </p:nvSpPr>
        <p:spPr>
          <a:xfrm>
            <a:off x="54864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822960" y="345643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3602736"/>
            <a:ext cx="256032" cy="25603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150876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Pros</a:t>
            </a:r>
            <a:endParaRPr lang="en-US" sz="1800" dirty="0"/>
          </a:p>
        </p:txBody>
      </p:sp>
      <p:sp>
        <p:nvSpPr>
          <p:cNvPr id="27" name="Text 19"/>
          <p:cNvSpPr/>
          <p:nvPr/>
        </p:nvSpPr>
        <p:spPr>
          <a:xfrm>
            <a:off x="96012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to install or maintain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anywhere, any device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upfront cost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updates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to adopt and scale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40080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FBEDEA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6675120" y="3456432"/>
            <a:ext cx="548640" cy="548640"/>
          </a:xfrm>
          <a:prstGeom prst="ellipse">
            <a:avLst/>
          </a:prstGeom>
          <a:solidFill>
            <a:srgbClr val="C056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424" y="3602736"/>
            <a:ext cx="256032" cy="25603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36092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Cons</a:t>
            </a:r>
            <a:endParaRPr lang="en-US" sz="1800" dirty="0"/>
          </a:p>
        </p:txBody>
      </p:sp>
      <p:sp>
        <p:nvSpPr>
          <p:cNvPr id="32" name="Text 23"/>
          <p:cNvSpPr/>
          <p:nvPr/>
        </p:nvSpPr>
        <p:spPr>
          <a:xfrm>
            <a:off x="681228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customization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held by the provider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an Internet connection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lock-in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subscription cost</a:t>
            </a:r>
            <a:endParaRPr lang="en-US" sz="1250" dirty="0"/>
          </a:p>
        </p:txBody>
      </p:sp>
      <p:sp>
        <p:nvSpPr>
          <p:cNvPr id="33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 ·  SOFTWARE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SaaS: Summary of Providers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Representative providers offering SaaS (names for study; not endorsements).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2004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05840" y="251460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274320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976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Salesforce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45720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CRM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265176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337560" y="251460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274320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76148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Google Workspace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278892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Docs, Gmail, Drive</a:t>
            </a:r>
            <a:endParaRPr lang="en-US" sz="1080" dirty="0"/>
          </a:p>
        </p:txBody>
      </p:sp>
      <p:sp>
        <p:nvSpPr>
          <p:cNvPr id="17" name="Shape 12"/>
          <p:cNvSpPr/>
          <p:nvPr/>
        </p:nvSpPr>
        <p:spPr>
          <a:xfrm>
            <a:off x="498348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5669280" y="251460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2743200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09320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Microsoft 365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512064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apps in the cloud</a:t>
            </a:r>
            <a:endParaRPr lang="en-US" sz="1080" dirty="0"/>
          </a:p>
        </p:txBody>
      </p:sp>
      <p:sp>
        <p:nvSpPr>
          <p:cNvPr id="22" name="Shape 16"/>
          <p:cNvSpPr/>
          <p:nvPr/>
        </p:nvSpPr>
        <p:spPr>
          <a:xfrm>
            <a:off x="731520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8001000" y="251460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2743200"/>
            <a:ext cx="365760" cy="36576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2492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Dropbox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45236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storage &amp; sharing</a:t>
            </a:r>
            <a:endParaRPr lang="en-US" sz="1080" dirty="0"/>
          </a:p>
        </p:txBody>
      </p:sp>
      <p:sp>
        <p:nvSpPr>
          <p:cNvPr id="27" name="Shape 20"/>
          <p:cNvSpPr/>
          <p:nvPr/>
        </p:nvSpPr>
        <p:spPr>
          <a:xfrm>
            <a:off x="964692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10332720" y="251460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320" y="2743200"/>
            <a:ext cx="365760" cy="36576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75664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Zoho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978408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app suite</a:t>
            </a:r>
            <a:endParaRPr lang="en-US" sz="1080" dirty="0"/>
          </a:p>
        </p:txBody>
      </p:sp>
      <p:sp>
        <p:nvSpPr>
          <p:cNvPr id="32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BY SIDE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Who Manages What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you move from on-premise to SaaS, responsibility shifts from you to the provider.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706624" y="2130552"/>
            <a:ext cx="2084832" cy="457200"/>
          </a:xfrm>
          <a:prstGeom prst="roundRect">
            <a:avLst>
              <a:gd name="adj" fmla="val 12000"/>
            </a:avLst>
          </a:prstGeom>
          <a:solidFill>
            <a:srgbClr val="888888"/>
          </a:solidFill>
          <a:ln/>
        </p:spPr>
      </p:sp>
      <p:sp>
        <p:nvSpPr>
          <p:cNvPr id="8" name="Text 5"/>
          <p:cNvSpPr/>
          <p:nvPr/>
        </p:nvSpPr>
        <p:spPr>
          <a:xfrm>
            <a:off x="2651760" y="21305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On-Premise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901184" y="2130552"/>
            <a:ext cx="2084832" cy="457200"/>
          </a:xfrm>
          <a:prstGeom prst="roundRect">
            <a:avLst>
              <a:gd name="adj" fmla="val 12000"/>
            </a:avLst>
          </a:prstGeom>
          <a:solidFill>
            <a:srgbClr val="0B6E99"/>
          </a:solidFill>
          <a:ln/>
        </p:spPr>
      </p:sp>
      <p:sp>
        <p:nvSpPr>
          <p:cNvPr id="10" name="Text 7"/>
          <p:cNvSpPr/>
          <p:nvPr/>
        </p:nvSpPr>
        <p:spPr>
          <a:xfrm>
            <a:off x="4846320" y="21305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095744" y="2130552"/>
            <a:ext cx="2084832" cy="457200"/>
          </a:xfrm>
          <a:prstGeom prst="roundRect">
            <a:avLst>
              <a:gd name="adj" fmla="val 12000"/>
            </a:avLst>
          </a:prstGeom>
          <a:solidFill>
            <a:srgbClr val="1C7293"/>
          </a:solidFill>
          <a:ln/>
        </p:spPr>
      </p:sp>
      <p:sp>
        <p:nvSpPr>
          <p:cNvPr id="12" name="Text 9"/>
          <p:cNvSpPr/>
          <p:nvPr/>
        </p:nvSpPr>
        <p:spPr>
          <a:xfrm>
            <a:off x="7040880" y="21305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9290304" y="2130552"/>
            <a:ext cx="2084832" cy="457200"/>
          </a:xfrm>
          <a:prstGeom prst="roundRect">
            <a:avLst>
              <a:gd name="adj" fmla="val 12000"/>
            </a:avLst>
          </a:prstGeom>
          <a:solidFill>
            <a:srgbClr val="00B4A6"/>
          </a:solidFill>
          <a:ln/>
        </p:spPr>
      </p:sp>
      <p:sp>
        <p:nvSpPr>
          <p:cNvPr id="14" name="Text 11"/>
          <p:cNvSpPr/>
          <p:nvPr/>
        </p:nvSpPr>
        <p:spPr>
          <a:xfrm>
            <a:off x="9235440" y="21305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48640" y="26974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2706624" y="2724912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17" name="Text 14"/>
          <p:cNvSpPr/>
          <p:nvPr/>
        </p:nvSpPr>
        <p:spPr>
          <a:xfrm>
            <a:off x="2651760" y="272491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901184" y="2724912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19" name="Text 16"/>
          <p:cNvSpPr/>
          <p:nvPr/>
        </p:nvSpPr>
        <p:spPr>
          <a:xfrm>
            <a:off x="4846320" y="272491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095744" y="2724912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21" name="Text 18"/>
          <p:cNvSpPr/>
          <p:nvPr/>
        </p:nvSpPr>
        <p:spPr>
          <a:xfrm>
            <a:off x="7040880" y="272491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9290304" y="2724912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23" name="Text 20"/>
          <p:cNvSpPr/>
          <p:nvPr/>
        </p:nvSpPr>
        <p:spPr>
          <a:xfrm>
            <a:off x="9235440" y="272491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548640" y="3081528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2706624" y="3108960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26" name="Text 23"/>
          <p:cNvSpPr/>
          <p:nvPr/>
        </p:nvSpPr>
        <p:spPr>
          <a:xfrm>
            <a:off x="2651760" y="310896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4901184" y="3108960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28" name="Text 25"/>
          <p:cNvSpPr/>
          <p:nvPr/>
        </p:nvSpPr>
        <p:spPr>
          <a:xfrm>
            <a:off x="4846320" y="310896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7095744" y="3108960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30" name="Text 27"/>
          <p:cNvSpPr/>
          <p:nvPr/>
        </p:nvSpPr>
        <p:spPr>
          <a:xfrm>
            <a:off x="7040880" y="310896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9290304" y="3108960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9235440" y="310896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548640" y="346557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2706624" y="3493008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35" name="Text 32"/>
          <p:cNvSpPr/>
          <p:nvPr/>
        </p:nvSpPr>
        <p:spPr>
          <a:xfrm>
            <a:off x="2651760" y="34930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4901184" y="3493008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37" name="Text 34"/>
          <p:cNvSpPr/>
          <p:nvPr/>
        </p:nvSpPr>
        <p:spPr>
          <a:xfrm>
            <a:off x="4846320" y="34930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38" name="Shape 35"/>
          <p:cNvSpPr/>
          <p:nvPr/>
        </p:nvSpPr>
        <p:spPr>
          <a:xfrm>
            <a:off x="7095744" y="3493008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39" name="Text 36"/>
          <p:cNvSpPr/>
          <p:nvPr/>
        </p:nvSpPr>
        <p:spPr>
          <a:xfrm>
            <a:off x="7040880" y="34930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9290304" y="3493008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9235440" y="34930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42" name="Text 39"/>
          <p:cNvSpPr/>
          <p:nvPr/>
        </p:nvSpPr>
        <p:spPr>
          <a:xfrm>
            <a:off x="548640" y="3849624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Middleware</a:t>
            </a:r>
            <a:endParaRPr lang="en-US" sz="1150" dirty="0"/>
          </a:p>
        </p:txBody>
      </p:sp>
      <p:sp>
        <p:nvSpPr>
          <p:cNvPr id="43" name="Shape 40"/>
          <p:cNvSpPr/>
          <p:nvPr/>
        </p:nvSpPr>
        <p:spPr>
          <a:xfrm>
            <a:off x="2706624" y="3877056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44" name="Text 41"/>
          <p:cNvSpPr/>
          <p:nvPr/>
        </p:nvSpPr>
        <p:spPr>
          <a:xfrm>
            <a:off x="2651760" y="387705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45" name="Shape 42"/>
          <p:cNvSpPr/>
          <p:nvPr/>
        </p:nvSpPr>
        <p:spPr>
          <a:xfrm>
            <a:off x="4901184" y="3877056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46" name="Text 43"/>
          <p:cNvSpPr/>
          <p:nvPr/>
        </p:nvSpPr>
        <p:spPr>
          <a:xfrm>
            <a:off x="4846320" y="387705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47" name="Shape 44"/>
          <p:cNvSpPr/>
          <p:nvPr/>
        </p:nvSpPr>
        <p:spPr>
          <a:xfrm>
            <a:off x="7095744" y="3877056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48" name="Text 45"/>
          <p:cNvSpPr/>
          <p:nvPr/>
        </p:nvSpPr>
        <p:spPr>
          <a:xfrm>
            <a:off x="7040880" y="387705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49" name="Shape 46"/>
          <p:cNvSpPr/>
          <p:nvPr/>
        </p:nvSpPr>
        <p:spPr>
          <a:xfrm>
            <a:off x="9290304" y="3877056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50" name="Text 47"/>
          <p:cNvSpPr/>
          <p:nvPr/>
        </p:nvSpPr>
        <p:spPr>
          <a:xfrm>
            <a:off x="9235440" y="387705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51" name="Text 48"/>
          <p:cNvSpPr/>
          <p:nvPr/>
        </p:nvSpPr>
        <p:spPr>
          <a:xfrm>
            <a:off x="548640" y="4233672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O/S</a:t>
            </a:r>
            <a:endParaRPr lang="en-US" sz="1150" dirty="0"/>
          </a:p>
        </p:txBody>
      </p:sp>
      <p:sp>
        <p:nvSpPr>
          <p:cNvPr id="52" name="Shape 49"/>
          <p:cNvSpPr/>
          <p:nvPr/>
        </p:nvSpPr>
        <p:spPr>
          <a:xfrm>
            <a:off x="2706624" y="4261104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53" name="Text 50"/>
          <p:cNvSpPr/>
          <p:nvPr/>
        </p:nvSpPr>
        <p:spPr>
          <a:xfrm>
            <a:off x="2651760" y="426110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54" name="Shape 51"/>
          <p:cNvSpPr/>
          <p:nvPr/>
        </p:nvSpPr>
        <p:spPr>
          <a:xfrm>
            <a:off x="4901184" y="4261104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55" name="Text 52"/>
          <p:cNvSpPr/>
          <p:nvPr/>
        </p:nvSpPr>
        <p:spPr>
          <a:xfrm>
            <a:off x="4846320" y="426110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56" name="Shape 53"/>
          <p:cNvSpPr/>
          <p:nvPr/>
        </p:nvSpPr>
        <p:spPr>
          <a:xfrm>
            <a:off x="7095744" y="4261104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57" name="Text 54"/>
          <p:cNvSpPr/>
          <p:nvPr/>
        </p:nvSpPr>
        <p:spPr>
          <a:xfrm>
            <a:off x="7040880" y="426110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58" name="Shape 55"/>
          <p:cNvSpPr/>
          <p:nvPr/>
        </p:nvSpPr>
        <p:spPr>
          <a:xfrm>
            <a:off x="9290304" y="4261104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59" name="Text 56"/>
          <p:cNvSpPr/>
          <p:nvPr/>
        </p:nvSpPr>
        <p:spPr>
          <a:xfrm>
            <a:off x="9235440" y="426110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60" name="Text 57"/>
          <p:cNvSpPr/>
          <p:nvPr/>
        </p:nvSpPr>
        <p:spPr>
          <a:xfrm>
            <a:off x="548640" y="46177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</a:t>
            </a:r>
            <a:endParaRPr lang="en-US" sz="1150" dirty="0"/>
          </a:p>
        </p:txBody>
      </p:sp>
      <p:sp>
        <p:nvSpPr>
          <p:cNvPr id="61" name="Shape 58"/>
          <p:cNvSpPr/>
          <p:nvPr/>
        </p:nvSpPr>
        <p:spPr>
          <a:xfrm>
            <a:off x="2706624" y="4645152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62" name="Text 59"/>
          <p:cNvSpPr/>
          <p:nvPr/>
        </p:nvSpPr>
        <p:spPr>
          <a:xfrm>
            <a:off x="2651760" y="464515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63" name="Shape 60"/>
          <p:cNvSpPr/>
          <p:nvPr/>
        </p:nvSpPr>
        <p:spPr>
          <a:xfrm>
            <a:off x="4901184" y="4645152"/>
            <a:ext cx="2084832" cy="310896"/>
          </a:xfrm>
          <a:prstGeom prst="rect">
            <a:avLst/>
          </a:prstGeom>
          <a:solidFill>
            <a:srgbClr val="0B6E99">
              <a:alpha val="88000"/>
            </a:srgbClr>
          </a:solidFill>
          <a:ln/>
        </p:spPr>
      </p:sp>
      <p:sp>
        <p:nvSpPr>
          <p:cNvPr id="64" name="Text 61"/>
          <p:cNvSpPr/>
          <p:nvPr/>
        </p:nvSpPr>
        <p:spPr>
          <a:xfrm>
            <a:off x="4846320" y="464515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65" name="Shape 62"/>
          <p:cNvSpPr/>
          <p:nvPr/>
        </p:nvSpPr>
        <p:spPr>
          <a:xfrm>
            <a:off x="7095744" y="4645152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66" name="Text 63"/>
          <p:cNvSpPr/>
          <p:nvPr/>
        </p:nvSpPr>
        <p:spPr>
          <a:xfrm>
            <a:off x="7040880" y="464515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67" name="Shape 64"/>
          <p:cNvSpPr/>
          <p:nvPr/>
        </p:nvSpPr>
        <p:spPr>
          <a:xfrm>
            <a:off x="9290304" y="4645152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68" name="Text 65"/>
          <p:cNvSpPr/>
          <p:nvPr/>
        </p:nvSpPr>
        <p:spPr>
          <a:xfrm>
            <a:off x="9235440" y="464515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69" name="Text 66"/>
          <p:cNvSpPr/>
          <p:nvPr/>
        </p:nvSpPr>
        <p:spPr>
          <a:xfrm>
            <a:off x="548640" y="5001768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</a:t>
            </a:r>
            <a:endParaRPr lang="en-US" sz="1150" dirty="0"/>
          </a:p>
        </p:txBody>
      </p:sp>
      <p:sp>
        <p:nvSpPr>
          <p:cNvPr id="70" name="Shape 67"/>
          <p:cNvSpPr/>
          <p:nvPr/>
        </p:nvSpPr>
        <p:spPr>
          <a:xfrm>
            <a:off x="2706624" y="5029200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71" name="Text 68"/>
          <p:cNvSpPr/>
          <p:nvPr/>
        </p:nvSpPr>
        <p:spPr>
          <a:xfrm>
            <a:off x="2651760" y="502920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72" name="Shape 69"/>
          <p:cNvSpPr/>
          <p:nvPr/>
        </p:nvSpPr>
        <p:spPr>
          <a:xfrm>
            <a:off x="4901184" y="5029200"/>
            <a:ext cx="2084832" cy="310896"/>
          </a:xfrm>
          <a:prstGeom prst="rect">
            <a:avLst/>
          </a:prstGeom>
          <a:solidFill>
            <a:srgbClr val="0B6E99">
              <a:alpha val="88000"/>
            </a:srgbClr>
          </a:solidFill>
          <a:ln/>
        </p:spPr>
      </p:sp>
      <p:sp>
        <p:nvSpPr>
          <p:cNvPr id="73" name="Text 70"/>
          <p:cNvSpPr/>
          <p:nvPr/>
        </p:nvSpPr>
        <p:spPr>
          <a:xfrm>
            <a:off x="4846320" y="502920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74" name="Shape 71"/>
          <p:cNvSpPr/>
          <p:nvPr/>
        </p:nvSpPr>
        <p:spPr>
          <a:xfrm>
            <a:off x="7095744" y="5029200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75" name="Text 72"/>
          <p:cNvSpPr/>
          <p:nvPr/>
        </p:nvSpPr>
        <p:spPr>
          <a:xfrm>
            <a:off x="7040880" y="502920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76" name="Shape 73"/>
          <p:cNvSpPr/>
          <p:nvPr/>
        </p:nvSpPr>
        <p:spPr>
          <a:xfrm>
            <a:off x="9290304" y="5029200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77" name="Text 74"/>
          <p:cNvSpPr/>
          <p:nvPr/>
        </p:nvSpPr>
        <p:spPr>
          <a:xfrm>
            <a:off x="9235440" y="502920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78" name="Text 75"/>
          <p:cNvSpPr/>
          <p:nvPr/>
        </p:nvSpPr>
        <p:spPr>
          <a:xfrm>
            <a:off x="548640" y="538581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150" dirty="0"/>
          </a:p>
        </p:txBody>
      </p:sp>
      <p:sp>
        <p:nvSpPr>
          <p:cNvPr id="79" name="Shape 76"/>
          <p:cNvSpPr/>
          <p:nvPr/>
        </p:nvSpPr>
        <p:spPr>
          <a:xfrm>
            <a:off x="2706624" y="5413248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80" name="Text 77"/>
          <p:cNvSpPr/>
          <p:nvPr/>
        </p:nvSpPr>
        <p:spPr>
          <a:xfrm>
            <a:off x="2651760" y="54132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81" name="Shape 78"/>
          <p:cNvSpPr/>
          <p:nvPr/>
        </p:nvSpPr>
        <p:spPr>
          <a:xfrm>
            <a:off x="4901184" y="5413248"/>
            <a:ext cx="2084832" cy="310896"/>
          </a:xfrm>
          <a:prstGeom prst="rect">
            <a:avLst/>
          </a:prstGeom>
          <a:solidFill>
            <a:srgbClr val="0B6E99">
              <a:alpha val="88000"/>
            </a:srgbClr>
          </a:solidFill>
          <a:ln/>
        </p:spPr>
      </p:sp>
      <p:sp>
        <p:nvSpPr>
          <p:cNvPr id="82" name="Text 79"/>
          <p:cNvSpPr/>
          <p:nvPr/>
        </p:nvSpPr>
        <p:spPr>
          <a:xfrm>
            <a:off x="4846320" y="54132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83" name="Shape 80"/>
          <p:cNvSpPr/>
          <p:nvPr/>
        </p:nvSpPr>
        <p:spPr>
          <a:xfrm>
            <a:off x="7095744" y="5413248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84" name="Text 81"/>
          <p:cNvSpPr/>
          <p:nvPr/>
        </p:nvSpPr>
        <p:spPr>
          <a:xfrm>
            <a:off x="7040880" y="54132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85" name="Shape 82"/>
          <p:cNvSpPr/>
          <p:nvPr/>
        </p:nvSpPr>
        <p:spPr>
          <a:xfrm>
            <a:off x="9290304" y="5413248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86" name="Text 83"/>
          <p:cNvSpPr/>
          <p:nvPr/>
        </p:nvSpPr>
        <p:spPr>
          <a:xfrm>
            <a:off x="9235440" y="54132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87" name="Text 84"/>
          <p:cNvSpPr/>
          <p:nvPr/>
        </p:nvSpPr>
        <p:spPr>
          <a:xfrm>
            <a:off x="548640" y="5769864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</a:t>
            </a:r>
            <a:endParaRPr lang="en-US" sz="1150" dirty="0"/>
          </a:p>
        </p:txBody>
      </p:sp>
      <p:sp>
        <p:nvSpPr>
          <p:cNvPr id="88" name="Shape 85"/>
          <p:cNvSpPr/>
          <p:nvPr/>
        </p:nvSpPr>
        <p:spPr>
          <a:xfrm>
            <a:off x="2706624" y="5797296"/>
            <a:ext cx="2084832" cy="310896"/>
          </a:xfrm>
          <a:prstGeom prst="rect">
            <a:avLst/>
          </a:prstGeom>
          <a:solidFill>
            <a:srgbClr val="E3E9EE"/>
          </a:solidFill>
          <a:ln/>
        </p:spPr>
      </p:sp>
      <p:sp>
        <p:nvSpPr>
          <p:cNvPr id="89" name="Text 86"/>
          <p:cNvSpPr/>
          <p:nvPr/>
        </p:nvSpPr>
        <p:spPr>
          <a:xfrm>
            <a:off x="2651760" y="579729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</a:t>
            </a:r>
            <a:endParaRPr lang="en-US" sz="950" dirty="0"/>
          </a:p>
        </p:txBody>
      </p:sp>
      <p:sp>
        <p:nvSpPr>
          <p:cNvPr id="90" name="Shape 87"/>
          <p:cNvSpPr/>
          <p:nvPr/>
        </p:nvSpPr>
        <p:spPr>
          <a:xfrm>
            <a:off x="4901184" y="5797296"/>
            <a:ext cx="2084832" cy="310896"/>
          </a:xfrm>
          <a:prstGeom prst="rect">
            <a:avLst/>
          </a:prstGeom>
          <a:solidFill>
            <a:srgbClr val="0B6E99">
              <a:alpha val="88000"/>
            </a:srgbClr>
          </a:solidFill>
          <a:ln/>
        </p:spPr>
      </p:sp>
      <p:sp>
        <p:nvSpPr>
          <p:cNvPr id="91" name="Text 88"/>
          <p:cNvSpPr/>
          <p:nvPr/>
        </p:nvSpPr>
        <p:spPr>
          <a:xfrm>
            <a:off x="4846320" y="579729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92" name="Shape 89"/>
          <p:cNvSpPr/>
          <p:nvPr/>
        </p:nvSpPr>
        <p:spPr>
          <a:xfrm>
            <a:off x="7095744" y="5797296"/>
            <a:ext cx="2084832" cy="310896"/>
          </a:xfrm>
          <a:prstGeom prst="rect">
            <a:avLst/>
          </a:prstGeom>
          <a:solidFill>
            <a:srgbClr val="1C7293">
              <a:alpha val="88000"/>
            </a:srgbClr>
          </a:solidFill>
          <a:ln/>
        </p:spPr>
      </p:sp>
      <p:sp>
        <p:nvSpPr>
          <p:cNvPr id="93" name="Text 90"/>
          <p:cNvSpPr/>
          <p:nvPr/>
        </p:nvSpPr>
        <p:spPr>
          <a:xfrm>
            <a:off x="7040880" y="579729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94" name="Shape 91"/>
          <p:cNvSpPr/>
          <p:nvPr/>
        </p:nvSpPr>
        <p:spPr>
          <a:xfrm>
            <a:off x="9290304" y="5797296"/>
            <a:ext cx="2084832" cy="310896"/>
          </a:xfrm>
          <a:prstGeom prst="rect">
            <a:avLst/>
          </a:prstGeom>
          <a:solidFill>
            <a:srgbClr val="00B4A6">
              <a:alpha val="88000"/>
            </a:srgbClr>
          </a:solidFill>
          <a:ln/>
        </p:spPr>
      </p:sp>
      <p:sp>
        <p:nvSpPr>
          <p:cNvPr id="95" name="Text 92"/>
          <p:cNvSpPr/>
          <p:nvPr/>
        </p:nvSpPr>
        <p:spPr>
          <a:xfrm>
            <a:off x="9235440" y="579729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</a:t>
            </a:r>
            <a:endParaRPr lang="en-US" sz="950" dirty="0"/>
          </a:p>
        </p:txBody>
      </p:sp>
      <p:sp>
        <p:nvSpPr>
          <p:cNvPr id="96" name="Text 93"/>
          <p:cNvSpPr/>
          <p:nvPr/>
        </p:nvSpPr>
        <p:spPr>
          <a:xfrm>
            <a:off x="2651760" y="6263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Blue/teal/mint = managed by the provider · grey = managed by you</a:t>
            </a:r>
            <a:endParaRPr lang="en-US" sz="1050" dirty="0"/>
          </a:p>
        </p:txBody>
      </p:sp>
      <p:sp>
        <p:nvSpPr>
          <p:cNvPr id="97" name="Text 9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BIG THREE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Other Cloud Service Models (XaaS)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“as-a-service” idea extends to almost anything — collectively called XaaS, “Everything as a Service.”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356616" y="2194560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12648" y="245059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" y="2596896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16736" y="2450592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STaaS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630936" y="3127248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as a Service — scalable storage on demand.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264408" y="2194560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20440" y="2450592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744" y="2596896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24528" y="2450592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DBaaS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3538728" y="3127248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as a Service — managed databases in the cloud.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172200" y="2194560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28232" y="2450592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536" y="259689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32320" y="2450592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NaaS</a:t>
            </a:r>
            <a:endParaRPr lang="en-US" sz="1700" dirty="0"/>
          </a:p>
        </p:txBody>
      </p:sp>
      <p:sp>
        <p:nvSpPr>
          <p:cNvPr id="21" name="Text 15"/>
          <p:cNvSpPr/>
          <p:nvPr/>
        </p:nvSpPr>
        <p:spPr>
          <a:xfrm>
            <a:off x="6446520" y="3127248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as a Service — networking and connectivity.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9079992" y="2194560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9336024" y="245059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2328" y="2596896"/>
            <a:ext cx="274320" cy="27432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0040112" y="2450592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SECaaS</a:t>
            </a:r>
            <a:endParaRPr lang="en-US" sz="1700" dirty="0"/>
          </a:p>
        </p:txBody>
      </p:sp>
      <p:sp>
        <p:nvSpPr>
          <p:cNvPr id="26" name="Text 19"/>
          <p:cNvSpPr/>
          <p:nvPr/>
        </p:nvSpPr>
        <p:spPr>
          <a:xfrm>
            <a:off x="9354312" y="3127248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as a Service — security delivered from the cloud.</a:t>
            </a:r>
            <a:endParaRPr lang="en-US" sz="1100" dirty="0"/>
          </a:p>
        </p:txBody>
      </p:sp>
      <p:sp>
        <p:nvSpPr>
          <p:cNvPr id="27" name="Shape 20"/>
          <p:cNvSpPr/>
          <p:nvPr/>
        </p:nvSpPr>
        <p:spPr>
          <a:xfrm>
            <a:off x="356616" y="4151376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612648" y="440740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952" y="4553712"/>
            <a:ext cx="274320" cy="27432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316736" y="4407408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FaaS</a:t>
            </a:r>
            <a:endParaRPr lang="en-US" sz="1700" dirty="0"/>
          </a:p>
        </p:txBody>
      </p:sp>
      <p:sp>
        <p:nvSpPr>
          <p:cNvPr id="31" name="Text 23"/>
          <p:cNvSpPr/>
          <p:nvPr/>
        </p:nvSpPr>
        <p:spPr>
          <a:xfrm>
            <a:off x="630936" y="5084064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as a Service — run code without managing servers (serverless).</a:t>
            </a:r>
            <a:endParaRPr lang="en-US" sz="1100" dirty="0"/>
          </a:p>
        </p:txBody>
      </p:sp>
      <p:sp>
        <p:nvSpPr>
          <p:cNvPr id="32" name="Shape 24"/>
          <p:cNvSpPr/>
          <p:nvPr/>
        </p:nvSpPr>
        <p:spPr>
          <a:xfrm>
            <a:off x="3264408" y="4151376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25"/>
          <p:cNvSpPr/>
          <p:nvPr/>
        </p:nvSpPr>
        <p:spPr>
          <a:xfrm>
            <a:off x="3520440" y="440740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6744" y="4553712"/>
            <a:ext cx="274320" cy="27432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4224528" y="4407408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DaaS</a:t>
            </a:r>
            <a:endParaRPr lang="en-US" sz="1700" dirty="0"/>
          </a:p>
        </p:txBody>
      </p:sp>
      <p:sp>
        <p:nvSpPr>
          <p:cNvPr id="36" name="Text 27"/>
          <p:cNvSpPr/>
          <p:nvPr/>
        </p:nvSpPr>
        <p:spPr>
          <a:xfrm>
            <a:off x="3538728" y="5084064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as a Service — virtual desktops delivered remotely.</a:t>
            </a:r>
            <a:endParaRPr lang="en-US" sz="1100" dirty="0"/>
          </a:p>
        </p:txBody>
      </p:sp>
      <p:sp>
        <p:nvSpPr>
          <p:cNvPr id="37" name="Shape 28"/>
          <p:cNvSpPr/>
          <p:nvPr/>
        </p:nvSpPr>
        <p:spPr>
          <a:xfrm>
            <a:off x="6172200" y="4151376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8" name="Shape 29"/>
          <p:cNvSpPr/>
          <p:nvPr/>
        </p:nvSpPr>
        <p:spPr>
          <a:xfrm>
            <a:off x="6428232" y="4407408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4536" y="4553712"/>
            <a:ext cx="274320" cy="274320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7132320" y="4407408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IDaaS</a:t>
            </a:r>
            <a:endParaRPr lang="en-US" sz="1700" dirty="0"/>
          </a:p>
        </p:txBody>
      </p:sp>
      <p:sp>
        <p:nvSpPr>
          <p:cNvPr id="41" name="Text 31"/>
          <p:cNvSpPr/>
          <p:nvPr/>
        </p:nvSpPr>
        <p:spPr>
          <a:xfrm>
            <a:off x="6446520" y="5084064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as a Service — authentication and identity management.</a:t>
            </a:r>
            <a:endParaRPr lang="en-US" sz="1100" dirty="0"/>
          </a:p>
        </p:txBody>
      </p:sp>
      <p:sp>
        <p:nvSpPr>
          <p:cNvPr id="42" name="Shape 32"/>
          <p:cNvSpPr/>
          <p:nvPr/>
        </p:nvSpPr>
        <p:spPr>
          <a:xfrm>
            <a:off x="9079992" y="4151376"/>
            <a:ext cx="2724912" cy="1737360"/>
          </a:xfrm>
          <a:prstGeom prst="roundRect">
            <a:avLst>
              <a:gd name="adj" fmla="val 526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3" name="Shape 33"/>
          <p:cNvSpPr/>
          <p:nvPr/>
        </p:nvSpPr>
        <p:spPr>
          <a:xfrm>
            <a:off x="9336024" y="440740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44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2328" y="4553712"/>
            <a:ext cx="274320" cy="274320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10040112" y="4407408"/>
            <a:ext cx="16276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MaaS</a:t>
            </a:r>
            <a:endParaRPr lang="en-US" sz="1700" dirty="0"/>
          </a:p>
        </p:txBody>
      </p:sp>
      <p:sp>
        <p:nvSpPr>
          <p:cNvPr id="46" name="Text 35"/>
          <p:cNvSpPr/>
          <p:nvPr/>
        </p:nvSpPr>
        <p:spPr>
          <a:xfrm>
            <a:off x="9354312" y="5084064"/>
            <a:ext cx="22219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as a Service — health and performance monitoring.</a:t>
            </a:r>
            <a:endParaRPr lang="en-US" sz="1100" dirty="0"/>
          </a:p>
        </p:txBody>
      </p:sp>
      <p:sp>
        <p:nvSpPr>
          <p:cNvPr id="47" name="Text 3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9509760" y="4206240"/>
            <a:ext cx="2743200" cy="2743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Service Models, Recap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822960" y="2487168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2624328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72768" y="2441448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gives raw, elastic infrastructure — you control the OS and everything above.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822960" y="3236976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3374136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2768" y="3191256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gives a ready platform so developers focus on code, not servers.</a:t>
            </a:r>
            <a:endParaRPr lang="en-US" sz="1450" dirty="0"/>
          </a:p>
        </p:txBody>
      </p:sp>
      <p:sp>
        <p:nvSpPr>
          <p:cNvPr id="11" name="Shape 6"/>
          <p:cNvSpPr/>
          <p:nvPr/>
        </p:nvSpPr>
        <p:spPr>
          <a:xfrm>
            <a:off x="822960" y="3986784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4123944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72768" y="3941064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gives finished applications used straight from the browser.</a:t>
            </a:r>
            <a:endParaRPr lang="en-US" sz="1450" dirty="0"/>
          </a:p>
        </p:txBody>
      </p:sp>
      <p:sp>
        <p:nvSpPr>
          <p:cNvPr id="14" name="Shape 8"/>
          <p:cNvSpPr/>
          <p:nvPr/>
        </p:nvSpPr>
        <p:spPr>
          <a:xfrm>
            <a:off x="822960" y="473659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4873752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72768" y="4690872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IaaS → PaaS → SaaS shifts responsibility from you to the provider.</a:t>
            </a:r>
            <a:endParaRPr lang="en-US" sz="1450" dirty="0"/>
          </a:p>
        </p:txBody>
      </p:sp>
      <p:sp>
        <p:nvSpPr>
          <p:cNvPr id="17" name="Shape 10"/>
          <p:cNvSpPr/>
          <p:nvPr/>
        </p:nvSpPr>
        <p:spPr>
          <a:xfrm>
            <a:off x="822960" y="5486400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120" y="5623560"/>
            <a:ext cx="274320" cy="2743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572768" y="5440680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XaaS extends the model to storage, databases, functions, security, and more.</a:t>
            </a:r>
            <a:endParaRPr lang="en-US" sz="1450" dirty="0"/>
          </a:p>
        </p:txBody>
      </p:sp>
      <p:sp>
        <p:nvSpPr>
          <p:cNvPr id="20" name="Text 12"/>
          <p:cNvSpPr/>
          <p:nvPr/>
        </p:nvSpPr>
        <p:spPr>
          <a:xfrm>
            <a:off x="777240" y="630936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Essentials of Cloud Computing — K. Chandrasekaran · Chapter 5, Cloud Service Models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WILL COVER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Unit Roadmap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103120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228600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09544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41248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841248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infrastructure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315968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90288" y="21031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168" y="2286000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976872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4608576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4608576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deploy platform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083296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357616" y="2103120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496" y="2286000"/>
            <a:ext cx="274320" cy="27432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744200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8375904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8375904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Ready-to-use apps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548640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22960" y="4160520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840" y="4343400"/>
            <a:ext cx="274320" cy="2743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209544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841248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Each model in 4 lenses</a:t>
            </a:r>
            <a:endParaRPr lang="en-US" sz="1650" dirty="0"/>
          </a:p>
        </p:txBody>
      </p:sp>
      <p:sp>
        <p:nvSpPr>
          <p:cNvPr id="29" name="Text 22"/>
          <p:cNvSpPr/>
          <p:nvPr/>
        </p:nvSpPr>
        <p:spPr>
          <a:xfrm>
            <a:off x="841248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Traits · fit · pros/cons · providers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4315968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4590288" y="41605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168" y="4343400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976872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4608576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Comparison</a:t>
            </a:r>
            <a:endParaRPr lang="en-US" sz="1650" dirty="0"/>
          </a:p>
        </p:txBody>
      </p:sp>
      <p:sp>
        <p:nvSpPr>
          <p:cNvPr id="35" name="Text 27"/>
          <p:cNvSpPr/>
          <p:nvPr/>
        </p:nvSpPr>
        <p:spPr>
          <a:xfrm>
            <a:off x="4608576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manages what</a:t>
            </a:r>
            <a:endParaRPr lang="en-US" sz="1200" dirty="0"/>
          </a:p>
        </p:txBody>
      </p:sp>
      <p:sp>
        <p:nvSpPr>
          <p:cNvPr id="36" name="Shape 28"/>
          <p:cNvSpPr/>
          <p:nvPr/>
        </p:nvSpPr>
        <p:spPr>
          <a:xfrm>
            <a:off x="8083296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8357616" y="4160520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0496" y="4343400"/>
            <a:ext cx="274320" cy="27432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10744200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2400" dirty="0"/>
          </a:p>
        </p:txBody>
      </p:sp>
      <p:sp>
        <p:nvSpPr>
          <p:cNvPr id="40" name="Text 31"/>
          <p:cNvSpPr/>
          <p:nvPr/>
        </p:nvSpPr>
        <p:spPr>
          <a:xfrm>
            <a:off x="8375904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Other models</a:t>
            </a:r>
            <a:endParaRPr lang="en-US" sz="1650" dirty="0"/>
          </a:p>
        </p:txBody>
      </p:sp>
      <p:sp>
        <p:nvSpPr>
          <p:cNvPr id="41" name="Text 32"/>
          <p:cNvSpPr/>
          <p:nvPr/>
        </p:nvSpPr>
        <p:spPr>
          <a:xfrm>
            <a:off x="8375904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STaaS, DBaaS, FaaS, and more</a:t>
            </a:r>
            <a:endParaRPr lang="en-US" sz="1200" dirty="0"/>
          </a:p>
        </p:txBody>
      </p:sp>
      <p:sp>
        <p:nvSpPr>
          <p:cNvPr id="42" name="Text 3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PICTURE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SPI Model — SaaS · PaaS · IaaS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layers of “as-a-service.” The higher you go, the more the provider manages and the less you do.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822960" y="2148840"/>
            <a:ext cx="10515600" cy="1170432"/>
          </a:xfrm>
          <a:prstGeom prst="roundRect">
            <a:avLst>
              <a:gd name="adj" fmla="val 781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97280" y="2441448"/>
            <a:ext cx="594360" cy="5943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872" y="2606040"/>
            <a:ext cx="265176" cy="26517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20240" y="2295144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SaaS — Software as a Service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1920240" y="2697480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Ready-to-use applications delivered over the Internet. You just use them.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183880" y="2404872"/>
            <a:ext cx="2880360" cy="658368"/>
          </a:xfrm>
          <a:prstGeom prst="roundRect">
            <a:avLst>
              <a:gd name="adj" fmla="val 11111"/>
            </a:avLst>
          </a:prstGeom>
          <a:solidFill>
            <a:srgbClr val="00B4A6">
              <a:alpha val="14000"/>
            </a:srgbClr>
          </a:solidFill>
          <a:ln/>
        </p:spPr>
      </p:sp>
      <p:sp>
        <p:nvSpPr>
          <p:cNvPr id="13" name="Text 9"/>
          <p:cNvSpPr/>
          <p:nvPr/>
        </p:nvSpPr>
        <p:spPr>
          <a:xfrm>
            <a:off x="8321040" y="2404872"/>
            <a:ext cx="2606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manage: nothing but your data &amp; usage</a:t>
            </a:r>
            <a:endParaRPr lang="en-US" sz="1080" dirty="0"/>
          </a:p>
        </p:txBody>
      </p:sp>
      <p:sp>
        <p:nvSpPr>
          <p:cNvPr id="14" name="Shape 10"/>
          <p:cNvSpPr/>
          <p:nvPr/>
        </p:nvSpPr>
        <p:spPr>
          <a:xfrm>
            <a:off x="822960" y="3465576"/>
            <a:ext cx="10515600" cy="1170432"/>
          </a:xfrm>
          <a:prstGeom prst="roundRect">
            <a:avLst>
              <a:gd name="adj" fmla="val 781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1097280" y="3758184"/>
            <a:ext cx="594360" cy="5943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872" y="3922776"/>
            <a:ext cx="265176" cy="26517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20240" y="3611880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 — Platform as a Service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920240" y="4014216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platform to build, test, and deploy your own apps — no infra to manage.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8183880" y="3721608"/>
            <a:ext cx="2880360" cy="658368"/>
          </a:xfrm>
          <a:prstGeom prst="roundRect">
            <a:avLst>
              <a:gd name="adj" fmla="val 11111"/>
            </a:avLst>
          </a:prstGeom>
          <a:solidFill>
            <a:srgbClr val="1C7293">
              <a:alpha val="14000"/>
            </a:srgbClr>
          </a:solidFill>
          <a:ln/>
        </p:spPr>
      </p:sp>
      <p:sp>
        <p:nvSpPr>
          <p:cNvPr id="20" name="Text 15"/>
          <p:cNvSpPr/>
          <p:nvPr/>
        </p:nvSpPr>
        <p:spPr>
          <a:xfrm>
            <a:off x="8321040" y="3721608"/>
            <a:ext cx="2606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manage: your applications &amp; data</a:t>
            </a:r>
            <a:endParaRPr lang="en-US" sz="1080" dirty="0"/>
          </a:p>
        </p:txBody>
      </p:sp>
      <p:sp>
        <p:nvSpPr>
          <p:cNvPr id="21" name="Shape 16"/>
          <p:cNvSpPr/>
          <p:nvPr/>
        </p:nvSpPr>
        <p:spPr>
          <a:xfrm>
            <a:off x="822960" y="4782312"/>
            <a:ext cx="10515600" cy="1170432"/>
          </a:xfrm>
          <a:prstGeom prst="roundRect">
            <a:avLst>
              <a:gd name="adj" fmla="val 781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1097280" y="5074920"/>
            <a:ext cx="594360" cy="5943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1872" y="5239512"/>
            <a:ext cx="265176" cy="26517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920240" y="4928616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 — Infrastructure as a Service</a:t>
            </a:r>
            <a:endParaRPr lang="en-US" sz="1650" dirty="0"/>
          </a:p>
        </p:txBody>
      </p:sp>
      <p:sp>
        <p:nvSpPr>
          <p:cNvPr id="25" name="Text 19"/>
          <p:cNvSpPr/>
          <p:nvPr/>
        </p:nvSpPr>
        <p:spPr>
          <a:xfrm>
            <a:off x="1920240" y="5330952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Virtualized compute, storage, and network. Full control from the OS up.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8183880" y="5038344"/>
            <a:ext cx="2880360" cy="658368"/>
          </a:xfrm>
          <a:prstGeom prst="roundRect">
            <a:avLst>
              <a:gd name="adj" fmla="val 11111"/>
            </a:avLst>
          </a:prstGeom>
          <a:solidFill>
            <a:srgbClr val="0B6E99">
              <a:alpha val="14000"/>
            </a:srgbClr>
          </a:solidFill>
          <a:ln/>
        </p:spPr>
      </p:sp>
      <p:sp>
        <p:nvSpPr>
          <p:cNvPr id="27" name="Text 21"/>
          <p:cNvSpPr/>
          <p:nvPr/>
        </p:nvSpPr>
        <p:spPr>
          <a:xfrm>
            <a:off x="8321040" y="5038344"/>
            <a:ext cx="2606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manage: OS, runtime, apps &amp; data</a:t>
            </a:r>
            <a:endParaRPr lang="en-US" sz="1080" dirty="0"/>
          </a:p>
        </p:txBody>
      </p:sp>
      <p:sp>
        <p:nvSpPr>
          <p:cNvPr id="28" name="Text 22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 ·  INFRASTRUCTURE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IaaS: What It Is &amp; Its Traits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4937760" cy="3886200"/>
          </a:xfrm>
          <a:prstGeom prst="roundRect">
            <a:avLst>
              <a:gd name="adj" fmla="val 2353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74520"/>
            <a:ext cx="685800" cy="68580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2066544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92024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it is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14400" y="269748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provider offers virtualized computing resources over the Internet — virtual machines, storage, and networks. You control the operating system and everything above it; the provider runs the physical hardware and virtualization.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932688" y="4160520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4261104"/>
            <a:ext cx="182880" cy="1828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44752" y="41239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machines, storage, networks on demand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932688" y="4617720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718304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44752" y="45811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control the OS, runtime, and apps</a:t>
            </a:r>
            <a:endParaRPr lang="en-US" sz="1100" dirty="0"/>
          </a:p>
        </p:txBody>
      </p:sp>
      <p:sp>
        <p:nvSpPr>
          <p:cNvPr id="17" name="Shape 11"/>
          <p:cNvSpPr/>
          <p:nvPr/>
        </p:nvSpPr>
        <p:spPr>
          <a:xfrm>
            <a:off x="932688" y="5074920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5175504"/>
            <a:ext cx="182880" cy="18288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444752" y="50383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owns the physical data-center hardware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5806440" y="1645920"/>
            <a:ext cx="5806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Characteristics</a:t>
            </a:r>
            <a:endParaRPr lang="en-US" sz="1700" dirty="0"/>
          </a:p>
        </p:txBody>
      </p:sp>
      <p:sp>
        <p:nvSpPr>
          <p:cNvPr id="21" name="Shape 14"/>
          <p:cNvSpPr/>
          <p:nvPr/>
        </p:nvSpPr>
        <p:spPr>
          <a:xfrm>
            <a:off x="5806440" y="21031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5"/>
          <p:cNvSpPr/>
          <p:nvPr/>
        </p:nvSpPr>
        <p:spPr>
          <a:xfrm>
            <a:off x="5952744" y="2221992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3328" y="2322576"/>
            <a:ext cx="182880" cy="18288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464808" y="21031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as a service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Compute, storage, network delivered on demand.</a:t>
            </a:r>
            <a:endParaRPr lang="en-US" sz="1150" dirty="0"/>
          </a:p>
        </p:txBody>
      </p:sp>
      <p:sp>
        <p:nvSpPr>
          <p:cNvPr id="25" name="Shape 17"/>
          <p:cNvSpPr/>
          <p:nvPr/>
        </p:nvSpPr>
        <p:spPr>
          <a:xfrm>
            <a:off x="5806440" y="27889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5952744" y="2907792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3328" y="3008376"/>
            <a:ext cx="182880" cy="18288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6464808" y="27889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 scaling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resources up and down dynamically.</a:t>
            </a:r>
            <a:endParaRPr lang="en-US" sz="1150" dirty="0"/>
          </a:p>
        </p:txBody>
      </p:sp>
      <p:sp>
        <p:nvSpPr>
          <p:cNvPr id="29" name="Shape 20"/>
          <p:cNvSpPr/>
          <p:nvPr/>
        </p:nvSpPr>
        <p:spPr>
          <a:xfrm>
            <a:off x="5806440" y="34747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1"/>
          <p:cNvSpPr/>
          <p:nvPr/>
        </p:nvSpPr>
        <p:spPr>
          <a:xfrm>
            <a:off x="5952744" y="3593592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328" y="3694176"/>
            <a:ext cx="182880" cy="182880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6464808" y="34747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Pay-per-use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Metered, usage-based billing.</a:t>
            </a:r>
            <a:endParaRPr lang="en-US" sz="1150" dirty="0"/>
          </a:p>
        </p:txBody>
      </p:sp>
      <p:sp>
        <p:nvSpPr>
          <p:cNvPr id="33" name="Shape 23"/>
          <p:cNvSpPr/>
          <p:nvPr/>
        </p:nvSpPr>
        <p:spPr>
          <a:xfrm>
            <a:off x="5806440" y="41605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4" name="Shape 24"/>
          <p:cNvSpPr/>
          <p:nvPr/>
        </p:nvSpPr>
        <p:spPr>
          <a:xfrm>
            <a:off x="5952744" y="4279392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3328" y="4379976"/>
            <a:ext cx="182880" cy="182880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6464808" y="41605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Virtualized resources shared across customers.</a:t>
            </a:r>
            <a:endParaRPr lang="en-US" sz="1150" dirty="0"/>
          </a:p>
        </p:txBody>
      </p:sp>
      <p:sp>
        <p:nvSpPr>
          <p:cNvPr id="37" name="Shape 26"/>
          <p:cNvSpPr/>
          <p:nvPr/>
        </p:nvSpPr>
        <p:spPr>
          <a:xfrm>
            <a:off x="5806440" y="48463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8" name="Shape 27"/>
          <p:cNvSpPr/>
          <p:nvPr/>
        </p:nvSpPr>
        <p:spPr>
          <a:xfrm>
            <a:off x="5952744" y="4965192"/>
            <a:ext cx="384048" cy="38404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3328" y="5065776"/>
            <a:ext cx="182880" cy="182880"/>
          </a:xfrm>
          <a:prstGeom prst="rect">
            <a:avLst/>
          </a:prstGeom>
        </p:spPr>
      </p:pic>
      <p:sp>
        <p:nvSpPr>
          <p:cNvPr id="40" name="Text 28"/>
          <p:cNvSpPr/>
          <p:nvPr/>
        </p:nvSpPr>
        <p:spPr>
          <a:xfrm>
            <a:off x="6464808" y="48463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OS, storage, and deployed apps yourself.</a:t>
            </a:r>
            <a:endParaRPr lang="en-US" sz="1150" dirty="0"/>
          </a:p>
        </p:txBody>
      </p:sp>
      <p:sp>
        <p:nvSpPr>
          <p:cNvPr id="41" name="Text 2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 ·  INFRASTRUCTURE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IaaS: Suitability, Pros &amp; Cons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7276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Best suited for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13232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295144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07008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 avoiding capital cost</a:t>
            </a:r>
            <a:endParaRPr lang="en-US" sz="1080" dirty="0"/>
          </a:p>
        </p:txBody>
      </p:sp>
      <p:sp>
        <p:nvSpPr>
          <p:cNvPr id="11" name="Shape 7"/>
          <p:cNvSpPr/>
          <p:nvPr/>
        </p:nvSpPr>
        <p:spPr>
          <a:xfrm>
            <a:off x="3438144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02736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464" y="2295144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96512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or unpredictable demand</a:t>
            </a:r>
            <a:endParaRPr lang="en-US" sz="1080" dirty="0"/>
          </a:p>
        </p:txBody>
      </p:sp>
      <p:sp>
        <p:nvSpPr>
          <p:cNvPr id="15" name="Shape 10"/>
          <p:cNvSpPr/>
          <p:nvPr/>
        </p:nvSpPr>
        <p:spPr>
          <a:xfrm>
            <a:off x="6327648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492240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968" y="2295144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986016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/ experimental workloads</a:t>
            </a:r>
            <a:endParaRPr lang="en-US" sz="1080" dirty="0"/>
          </a:p>
        </p:txBody>
      </p:sp>
      <p:sp>
        <p:nvSpPr>
          <p:cNvPr id="19" name="Shape 13"/>
          <p:cNvSpPr/>
          <p:nvPr/>
        </p:nvSpPr>
        <p:spPr>
          <a:xfrm>
            <a:off x="9217152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9381744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472" y="2295144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9875520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needing full stack control</a:t>
            </a:r>
            <a:endParaRPr lang="en-US" sz="1080" dirty="0"/>
          </a:p>
        </p:txBody>
      </p:sp>
      <p:sp>
        <p:nvSpPr>
          <p:cNvPr id="23" name="Shape 16"/>
          <p:cNvSpPr/>
          <p:nvPr/>
        </p:nvSpPr>
        <p:spPr>
          <a:xfrm>
            <a:off x="54864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822960" y="345643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3602736"/>
            <a:ext cx="256032" cy="25603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150876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Pros</a:t>
            </a:r>
            <a:endParaRPr lang="en-US" sz="1800" dirty="0"/>
          </a:p>
        </p:txBody>
      </p:sp>
      <p:sp>
        <p:nvSpPr>
          <p:cNvPr id="27" name="Text 19"/>
          <p:cNvSpPr/>
          <p:nvPr/>
        </p:nvSpPr>
        <p:spPr>
          <a:xfrm>
            <a:off x="96012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hardware capital investment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Elastic, on-demand scaling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only for what you use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 of OS and stack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provisioning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40080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FBEDEA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6675120" y="3456432"/>
            <a:ext cx="548640" cy="548640"/>
          </a:xfrm>
          <a:prstGeom prst="ellipse">
            <a:avLst/>
          </a:prstGeom>
          <a:solidFill>
            <a:srgbClr val="C056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424" y="3602736"/>
            <a:ext cx="256032" cy="25603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36092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Cons</a:t>
            </a:r>
            <a:endParaRPr lang="en-US" sz="1800" dirty="0"/>
          </a:p>
        </p:txBody>
      </p:sp>
      <p:sp>
        <p:nvSpPr>
          <p:cNvPr id="32" name="Text 23"/>
          <p:cNvSpPr/>
          <p:nvPr/>
        </p:nvSpPr>
        <p:spPr>
          <a:xfrm>
            <a:off x="681228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patch and secure the OS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technical skill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can grow with heavy use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Multi-tenancy security concerns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Depends on network availability</a:t>
            </a:r>
            <a:endParaRPr lang="en-US" sz="1250" dirty="0"/>
          </a:p>
        </p:txBody>
      </p:sp>
      <p:sp>
        <p:nvSpPr>
          <p:cNvPr id="33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 ·  INFRASTRUCTURE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IaaS: Summary of Providers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Representative providers offering IaaS (names for study; not endorsements).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2004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05840" y="251460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274320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976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Amazon EC2 / S3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45720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(EC2) and storage (S3) from AWS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265176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337560" y="251460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274320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76148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Microsoft Azure VMs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278892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machines on Azure</a:t>
            </a:r>
            <a:endParaRPr lang="en-US" sz="1080" dirty="0"/>
          </a:p>
        </p:txBody>
      </p:sp>
      <p:sp>
        <p:nvSpPr>
          <p:cNvPr id="17" name="Shape 12"/>
          <p:cNvSpPr/>
          <p:nvPr/>
        </p:nvSpPr>
        <p:spPr>
          <a:xfrm>
            <a:off x="498348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5669280" y="251460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2743200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09320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Google Compute Engine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512064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VMs on Google Cloud</a:t>
            </a:r>
            <a:endParaRPr lang="en-US" sz="1080" dirty="0"/>
          </a:p>
        </p:txBody>
      </p:sp>
      <p:sp>
        <p:nvSpPr>
          <p:cNvPr id="22" name="Shape 16"/>
          <p:cNvSpPr/>
          <p:nvPr/>
        </p:nvSpPr>
        <p:spPr>
          <a:xfrm>
            <a:off x="731520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8001000" y="251460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2743200"/>
            <a:ext cx="365760" cy="36576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2492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Rackspace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45236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cloud servers</a:t>
            </a:r>
            <a:endParaRPr lang="en-US" sz="1080" dirty="0"/>
          </a:p>
        </p:txBody>
      </p:sp>
      <p:sp>
        <p:nvSpPr>
          <p:cNvPr id="27" name="Shape 20"/>
          <p:cNvSpPr/>
          <p:nvPr/>
        </p:nvSpPr>
        <p:spPr>
          <a:xfrm>
            <a:off x="964692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10332720" y="251460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320" y="2743200"/>
            <a:ext cx="365760" cy="36576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75664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IBM Cloud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978408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IaaS offerings</a:t>
            </a:r>
            <a:endParaRPr lang="en-US" sz="1080" dirty="0"/>
          </a:p>
        </p:txBody>
      </p:sp>
      <p:sp>
        <p:nvSpPr>
          <p:cNvPr id="32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 ·  PLATFORM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PaaS: What It Is &amp; Its Traits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4937760" cy="3886200"/>
          </a:xfrm>
          <a:prstGeom prst="roundRect">
            <a:avLst>
              <a:gd name="adj" fmla="val 2353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74520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2066544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92024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it is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14400" y="2697480"/>
            <a:ext cx="4206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provider delivers a ready platform — operating system, runtime, middleware, databases, and developer tools — over the Internet. Developers build, test, and deploy applications without managing the underlying infrastructure, and without downloads or installation.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932688" y="4160520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261104"/>
            <a:ext cx="182880" cy="1828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44752" y="41239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Build, test, and deploy your own apps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932688" y="4617720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4718304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44752" y="45811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Bundled IDEs, runtimes, and databases</a:t>
            </a:r>
            <a:endParaRPr lang="en-US" sz="1100" dirty="0"/>
          </a:p>
        </p:txBody>
      </p:sp>
      <p:sp>
        <p:nvSpPr>
          <p:cNvPr id="17" name="Shape 11"/>
          <p:cNvSpPr/>
          <p:nvPr/>
        </p:nvSpPr>
        <p:spPr>
          <a:xfrm>
            <a:off x="932688" y="5074920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272" y="5175504"/>
            <a:ext cx="182880" cy="18288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444752" y="50383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the infra automatically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5806440" y="1645920"/>
            <a:ext cx="5806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Characteristics</a:t>
            </a:r>
            <a:endParaRPr lang="en-US" sz="1700" dirty="0"/>
          </a:p>
        </p:txBody>
      </p:sp>
      <p:sp>
        <p:nvSpPr>
          <p:cNvPr id="21" name="Shape 14"/>
          <p:cNvSpPr/>
          <p:nvPr/>
        </p:nvSpPr>
        <p:spPr>
          <a:xfrm>
            <a:off x="5806440" y="21031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5"/>
          <p:cNvSpPr/>
          <p:nvPr/>
        </p:nvSpPr>
        <p:spPr>
          <a:xfrm>
            <a:off x="5952744" y="2221992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3328" y="2322576"/>
            <a:ext cx="182880" cy="18288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464808" y="21031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&amp; deploy environment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platform to write and run apps.</a:t>
            </a:r>
            <a:endParaRPr lang="en-US" sz="1150" dirty="0"/>
          </a:p>
        </p:txBody>
      </p:sp>
      <p:sp>
        <p:nvSpPr>
          <p:cNvPr id="25" name="Shape 17"/>
          <p:cNvSpPr/>
          <p:nvPr/>
        </p:nvSpPr>
        <p:spPr>
          <a:xfrm>
            <a:off x="5806440" y="27889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5952744" y="2907792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3328" y="3008376"/>
            <a:ext cx="182880" cy="18288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6464808" y="27889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languages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many frameworks and stacks.</a:t>
            </a:r>
            <a:endParaRPr lang="en-US" sz="1150" dirty="0"/>
          </a:p>
        </p:txBody>
      </p:sp>
      <p:sp>
        <p:nvSpPr>
          <p:cNvPr id="29" name="Shape 20"/>
          <p:cNvSpPr/>
          <p:nvPr/>
        </p:nvSpPr>
        <p:spPr>
          <a:xfrm>
            <a:off x="5806440" y="34747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1"/>
          <p:cNvSpPr/>
          <p:nvPr/>
        </p:nvSpPr>
        <p:spPr>
          <a:xfrm>
            <a:off x="5952744" y="3593592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328" y="3694176"/>
            <a:ext cx="182880" cy="182880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6464808" y="34747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scalability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Scaling and multi-tenancy handled for you.</a:t>
            </a:r>
            <a:endParaRPr lang="en-US" sz="1150" dirty="0"/>
          </a:p>
        </p:txBody>
      </p:sp>
      <p:sp>
        <p:nvSpPr>
          <p:cNvPr id="33" name="Shape 23"/>
          <p:cNvSpPr/>
          <p:nvPr/>
        </p:nvSpPr>
        <p:spPr>
          <a:xfrm>
            <a:off x="5806440" y="41605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4" name="Shape 24"/>
          <p:cNvSpPr/>
          <p:nvPr/>
        </p:nvSpPr>
        <p:spPr>
          <a:xfrm>
            <a:off x="5952744" y="4279392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328" y="4379976"/>
            <a:ext cx="182880" cy="182880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6464808" y="41605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tools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IDEs, version control, CASE tools included.</a:t>
            </a:r>
            <a:endParaRPr lang="en-US" sz="1150" dirty="0"/>
          </a:p>
        </p:txBody>
      </p:sp>
      <p:sp>
        <p:nvSpPr>
          <p:cNvPr id="37" name="Shape 26"/>
          <p:cNvSpPr/>
          <p:nvPr/>
        </p:nvSpPr>
        <p:spPr>
          <a:xfrm>
            <a:off x="5806440" y="4846320"/>
            <a:ext cx="5806440" cy="621792"/>
          </a:xfrm>
          <a:prstGeom prst="roundRect">
            <a:avLst>
              <a:gd name="adj" fmla="val 1176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8" name="Shape 27"/>
          <p:cNvSpPr/>
          <p:nvPr/>
        </p:nvSpPr>
        <p:spPr>
          <a:xfrm>
            <a:off x="5952744" y="4965192"/>
            <a:ext cx="384048" cy="38404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3328" y="5065776"/>
            <a:ext cx="182880" cy="182880"/>
          </a:xfrm>
          <a:prstGeom prst="rect">
            <a:avLst/>
          </a:prstGeom>
        </p:spPr>
      </p:pic>
      <p:sp>
        <p:nvSpPr>
          <p:cNvPr id="40" name="Text 28"/>
          <p:cNvSpPr/>
          <p:nvPr/>
        </p:nvSpPr>
        <p:spPr>
          <a:xfrm>
            <a:off x="6464808" y="4846320"/>
            <a:ext cx="4983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pricing  </a:t>
            </a: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Usage- or subscription-based cost.</a:t>
            </a:r>
            <a:endParaRPr lang="en-US" sz="1150" dirty="0"/>
          </a:p>
        </p:txBody>
      </p:sp>
      <p:sp>
        <p:nvSpPr>
          <p:cNvPr id="41" name="Text 2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 ·  PLATFORM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PaaS: Suitability, Pros &amp; Cons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7276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Best suited for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13232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295144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07008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building custom apps</a:t>
            </a:r>
            <a:endParaRPr lang="en-US" sz="1080" dirty="0"/>
          </a:p>
        </p:txBody>
      </p:sp>
      <p:sp>
        <p:nvSpPr>
          <p:cNvPr id="11" name="Shape 7"/>
          <p:cNvSpPr/>
          <p:nvPr/>
        </p:nvSpPr>
        <p:spPr>
          <a:xfrm>
            <a:off x="3438144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02736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464" y="2295144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96512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application development</a:t>
            </a:r>
            <a:endParaRPr lang="en-US" sz="1080" dirty="0"/>
          </a:p>
        </p:txBody>
      </p:sp>
      <p:sp>
        <p:nvSpPr>
          <p:cNvPr id="15" name="Shape 10"/>
          <p:cNvSpPr/>
          <p:nvPr/>
        </p:nvSpPr>
        <p:spPr>
          <a:xfrm>
            <a:off x="6327648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492240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968" y="2295144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986016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Collaborative development</a:t>
            </a:r>
            <a:endParaRPr lang="en-US" sz="1080" dirty="0"/>
          </a:p>
        </p:txBody>
      </p:sp>
      <p:sp>
        <p:nvSpPr>
          <p:cNvPr id="19" name="Shape 13"/>
          <p:cNvSpPr/>
          <p:nvPr/>
        </p:nvSpPr>
        <p:spPr>
          <a:xfrm>
            <a:off x="9217152" y="1965960"/>
            <a:ext cx="2724912" cy="868680"/>
          </a:xfrm>
          <a:prstGeom prst="roundRect">
            <a:avLst>
              <a:gd name="adj" fmla="val 1052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9381744" y="2185416"/>
            <a:ext cx="420624" cy="420624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472" y="2295144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9875520" y="2039112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standard stack fits</a:t>
            </a:r>
            <a:endParaRPr lang="en-US" sz="1080" dirty="0"/>
          </a:p>
        </p:txBody>
      </p:sp>
      <p:sp>
        <p:nvSpPr>
          <p:cNvPr id="23" name="Shape 16"/>
          <p:cNvSpPr/>
          <p:nvPr/>
        </p:nvSpPr>
        <p:spPr>
          <a:xfrm>
            <a:off x="54864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17"/>
          <p:cNvSpPr/>
          <p:nvPr/>
        </p:nvSpPr>
        <p:spPr>
          <a:xfrm>
            <a:off x="822960" y="345643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3602736"/>
            <a:ext cx="256032" cy="25603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150876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Pros</a:t>
            </a:r>
            <a:endParaRPr lang="en-US" sz="1800" dirty="0"/>
          </a:p>
        </p:txBody>
      </p:sp>
      <p:sp>
        <p:nvSpPr>
          <p:cNvPr id="27" name="Text 19"/>
          <p:cNvSpPr/>
          <p:nvPr/>
        </p:nvSpPr>
        <p:spPr>
          <a:xfrm>
            <a:off x="96012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development &amp; deployment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infrastructure to manage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scalability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team collaboration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platform updates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400800" y="3200400"/>
            <a:ext cx="5394960" cy="2331720"/>
          </a:xfrm>
          <a:prstGeom prst="roundRect">
            <a:avLst>
              <a:gd name="adj" fmla="val 3922"/>
            </a:avLst>
          </a:prstGeom>
          <a:solidFill>
            <a:srgbClr val="FBEDEA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6675120" y="3456432"/>
            <a:ext cx="548640" cy="548640"/>
          </a:xfrm>
          <a:prstGeom prst="ellipse">
            <a:avLst/>
          </a:prstGeom>
          <a:solidFill>
            <a:srgbClr val="C056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424" y="3602736"/>
            <a:ext cx="256032" cy="25603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360920" y="34747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Cons</a:t>
            </a:r>
            <a:endParaRPr lang="en-US" sz="1800" dirty="0"/>
          </a:p>
        </p:txBody>
      </p:sp>
      <p:sp>
        <p:nvSpPr>
          <p:cNvPr id="32" name="Text 23"/>
          <p:cNvSpPr/>
          <p:nvPr/>
        </p:nvSpPr>
        <p:spPr>
          <a:xfrm>
            <a:off x="6812280" y="4133088"/>
            <a:ext cx="4617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of vendor lock-in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low-level control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not support every language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portability concerns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Depends on provider's platform</a:t>
            </a:r>
            <a:endParaRPr lang="en-US" sz="1250" dirty="0"/>
          </a:p>
        </p:txBody>
      </p:sp>
      <p:sp>
        <p:nvSpPr>
          <p:cNvPr id="33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 ·  PLATFORM AS A SERVICE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PaaS: Summary of Providers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Representative providers offering PaaS (names for study; not endorsements).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2004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05840" y="251460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274320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976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Google App Engine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45720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apps on Google's platform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265176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337560" y="251460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274320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76148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Microsoft Azure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278892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services &amp; platform on Azure</a:t>
            </a:r>
            <a:endParaRPr lang="en-US" sz="1080" dirty="0"/>
          </a:p>
        </p:txBody>
      </p:sp>
      <p:sp>
        <p:nvSpPr>
          <p:cNvPr id="17" name="Shape 12"/>
          <p:cNvSpPr/>
          <p:nvPr/>
        </p:nvSpPr>
        <p:spPr>
          <a:xfrm>
            <a:off x="498348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5669280" y="251460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2743200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09320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Force.com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512064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Salesforce's app platform</a:t>
            </a:r>
            <a:endParaRPr lang="en-US" sz="1080" dirty="0"/>
          </a:p>
        </p:txBody>
      </p:sp>
      <p:sp>
        <p:nvSpPr>
          <p:cNvPr id="22" name="Shape 16"/>
          <p:cNvSpPr/>
          <p:nvPr/>
        </p:nvSpPr>
        <p:spPr>
          <a:xfrm>
            <a:off x="731520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8001000" y="251460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2743200"/>
            <a:ext cx="365760" cy="36576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2492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Heroku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45236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Container-based app platform</a:t>
            </a:r>
            <a:endParaRPr lang="en-US" sz="1080" dirty="0"/>
          </a:p>
        </p:txBody>
      </p:sp>
      <p:sp>
        <p:nvSpPr>
          <p:cNvPr id="27" name="Shape 20"/>
          <p:cNvSpPr/>
          <p:nvPr/>
        </p:nvSpPr>
        <p:spPr>
          <a:xfrm>
            <a:off x="9646920" y="2194560"/>
            <a:ext cx="2194560" cy="2743200"/>
          </a:xfrm>
          <a:prstGeom prst="roundRect">
            <a:avLst>
              <a:gd name="adj" fmla="val 41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10332720" y="251460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320" y="2743200"/>
            <a:ext cx="365760" cy="36576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756648" y="3520440"/>
            <a:ext cx="19751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Manjrasoft Aneka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9784080" y="416052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.NET-based cloud application platform</a:t>
            </a:r>
            <a:endParaRPr lang="en-US" sz="1080" dirty="0"/>
          </a:p>
        </p:txBody>
      </p:sp>
      <p:sp>
        <p:nvSpPr>
          <p:cNvPr id="32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1304</Words>
  <Application>Microsoft Office PowerPoint</Application>
  <PresentationFormat>Widescreen</PresentationFormat>
  <Paragraphs>280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Service Models</dc:title>
  <dc:subject>PptxGenJS Presentation</dc:subject>
  <dc:creator>PptxGenJS</dc:creator>
  <cp:lastModifiedBy>Uday</cp:lastModifiedBy>
  <cp:revision>2</cp:revision>
  <dcterms:created xsi:type="dcterms:W3CDTF">2026-07-02T05:08:34Z</dcterms:created>
  <dcterms:modified xsi:type="dcterms:W3CDTF">2026-07-02T05:30:55Z</dcterms:modified>
</cp:coreProperties>
</file>