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08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8961120" y="822960"/>
            <a:ext cx="2651760" cy="265176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13000"/>
          </a:blip>
          <a:stretch>
            <a:fillRect/>
          </a:stretch>
        </p:blipFill>
        <p:spPr>
          <a:xfrm>
            <a:off x="182880" y="4297680"/>
            <a:ext cx="2103120" cy="21031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440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</a:t>
            </a:r>
            <a:r>
              <a:rPr lang="en-US" sz="1400" b="1" kern="0" spc="40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868680" y="187452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Virtualization</a:t>
            </a:r>
            <a:endParaRPr lang="en-US" sz="5800" dirty="0"/>
          </a:p>
        </p:txBody>
      </p:sp>
      <p:sp>
        <p:nvSpPr>
          <p:cNvPr id="6" name="Text 2"/>
          <p:cNvSpPr/>
          <p:nvPr/>
        </p:nvSpPr>
        <p:spPr>
          <a:xfrm>
            <a:off x="868680" y="278892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00B4A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 the Cloud</a:t>
            </a:r>
            <a:endParaRPr lang="en-US" sz="5800" dirty="0"/>
          </a:p>
        </p:txBody>
      </p:sp>
      <p:sp>
        <p:nvSpPr>
          <p:cNvPr id="7" name="Text 3"/>
          <p:cNvSpPr/>
          <p:nvPr/>
        </p:nvSpPr>
        <p:spPr>
          <a:xfrm>
            <a:off x="914400" y="39776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Opportunities, types, virtual machines, hypervisors, architecture — and building applications on the cloud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914400" y="59893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 ·  Essentials of Cloud Computing — K. Chandrasekaran (CRC Press), Chapters 6 &amp; 7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DEVELOPMENT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Application Development Methodologies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application development typically follows two complementary methodologies.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148840"/>
            <a:ext cx="5394960" cy="3291840"/>
          </a:xfrm>
          <a:prstGeom prst="roundRect">
            <a:avLst>
              <a:gd name="adj" fmla="val 277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441448"/>
            <a:ext cx="713232" cy="71323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2642616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37360" y="2468880"/>
            <a:ext cx="3977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Distributed Development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914400" y="3246120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and components are spread across locations, working on a shared cloud environment.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005840" y="402336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Shared, always-available environments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built and deployed independently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Suits large, geographically spread teams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provides the common backbone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400800" y="2148840"/>
            <a:ext cx="5394960" cy="3291840"/>
          </a:xfrm>
          <a:prstGeom prst="roundRect">
            <a:avLst>
              <a:gd name="adj" fmla="val 277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720840" y="2441448"/>
            <a:ext cx="713232" cy="713232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008" y="2642616"/>
            <a:ext cx="310896" cy="31089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589520" y="2468880"/>
            <a:ext cx="3977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Agile Development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6766560" y="3246120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Iterative, incremental delivery with fast feedback — a natural fit for the cloud.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858000" y="402336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iterations, frequent releases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test/build environments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continuous integration &amp; delivery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collaboration and quick provisioning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DEVELOPMENT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Power of Cloud in App Development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737360"/>
            <a:ext cx="5394960" cy="3794760"/>
          </a:xfrm>
          <a:prstGeom prst="roundRect">
            <a:avLst>
              <a:gd name="adj" fmla="val 2410"/>
            </a:avLst>
          </a:prstGeom>
          <a:solidFill>
            <a:srgbClr val="FBEDEA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1993392"/>
            <a:ext cx="548640" cy="548640"/>
          </a:xfrm>
          <a:prstGeom prst="ellipse">
            <a:avLst/>
          </a:prstGeom>
          <a:solidFill>
            <a:srgbClr val="C056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2139696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8760" y="201168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Desktop development — limits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960120" y="269748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Bounded by one machine's resources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environment setup &amp; maintenance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to collaborate across a team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 to scale for testing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Tied to a single local machine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6400800" y="1737360"/>
            <a:ext cx="5394960" cy="3794760"/>
          </a:xfrm>
          <a:prstGeom prst="roundRect">
            <a:avLst>
              <a:gd name="adj" fmla="val 2410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675120" y="199339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424" y="2139696"/>
            <a:ext cx="256032" cy="2560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60920" y="201168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development — power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6812280" y="269748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environments, ready in minutes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 elastically for build &amp; test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team collaboration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local setup — accessible anywhere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Faster, cheaper deployment with built-in tools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DEVELOPMENT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Application Development Platforms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Platforms that let developers build and deploy applications directly on the cloud.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83464" y="2148840"/>
            <a:ext cx="2761488" cy="3108960"/>
          </a:xfrm>
          <a:prstGeom prst="roundRect">
            <a:avLst>
              <a:gd name="adj" fmla="val 331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252728" y="2441448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328" y="2670048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0624" y="342900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Windows Azure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466344" y="4023360"/>
            <a:ext cx="239572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Microsoft's cloud platform — compute, storage, and support for .NET and many languages.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227832" y="2148840"/>
            <a:ext cx="2761488" cy="3108960"/>
          </a:xfrm>
          <a:prstGeom prst="roundRect">
            <a:avLst>
              <a:gd name="adj" fmla="val 331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197096" y="2441448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696" y="2670048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364992" y="342900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Google App Engine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3410712" y="4023360"/>
            <a:ext cx="239572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and host web apps on Google's infrastructure, with automatic scaling.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172200" y="2148840"/>
            <a:ext cx="2761488" cy="3108960"/>
          </a:xfrm>
          <a:prstGeom prst="roundRect">
            <a:avLst>
              <a:gd name="adj" fmla="val 331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141464" y="2441448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0064" y="2670048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09360" y="342900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Force.com</a:t>
            </a:r>
            <a:endParaRPr lang="en-US" sz="1550" dirty="0"/>
          </a:p>
        </p:txBody>
      </p:sp>
      <p:sp>
        <p:nvSpPr>
          <p:cNvPr id="21" name="Text 15"/>
          <p:cNvSpPr/>
          <p:nvPr/>
        </p:nvSpPr>
        <p:spPr>
          <a:xfrm>
            <a:off x="6355080" y="4023360"/>
            <a:ext cx="239572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Salesforce's platform for building business apps (Apex, Visualforce).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9116568" y="2148840"/>
            <a:ext cx="2761488" cy="3108960"/>
          </a:xfrm>
          <a:prstGeom prst="roundRect">
            <a:avLst>
              <a:gd name="adj" fmla="val 331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10085832" y="2441448"/>
            <a:ext cx="822960" cy="82296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4432" y="2670048"/>
            <a:ext cx="365760" cy="36576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253728" y="3429000"/>
            <a:ext cx="2487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Manjrasoft Aneka</a:t>
            </a:r>
            <a:endParaRPr lang="en-US" sz="1550" dirty="0"/>
          </a:p>
        </p:txBody>
      </p:sp>
      <p:sp>
        <p:nvSpPr>
          <p:cNvPr id="26" name="Text 19"/>
          <p:cNvSpPr/>
          <p:nvPr/>
        </p:nvSpPr>
        <p:spPr>
          <a:xfrm>
            <a:off x="9299448" y="4023360"/>
            <a:ext cx="239572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.NET-based platform for distributed apps, with task, thread, and MapReduce models.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DEVELOPMENT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Computing APIs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11064240" cy="1005840"/>
          </a:xfrm>
          <a:prstGeom prst="roundRect">
            <a:avLst>
              <a:gd name="adj" fmla="val 909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828800"/>
            <a:ext cx="603504" cy="603504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199339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1737360"/>
            <a:ext cx="9738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APIs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(Application Programming Interfaces) let programs interact with cloud services — provisioning, configuring, and managing resources programmatically rather than by hand.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402336" y="2926080"/>
            <a:ext cx="3639312" cy="2377440"/>
          </a:xfrm>
          <a:prstGeom prst="roundRect">
            <a:avLst>
              <a:gd name="adj" fmla="val 384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722376" y="3246120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44" y="3447288"/>
            <a:ext cx="329184" cy="32918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36776" y="329184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Rackspace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768096" y="4160520"/>
            <a:ext cx="2953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API to create and manage servers, storage, and networks.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4261104" y="2926080"/>
            <a:ext cx="3639312" cy="2377440"/>
          </a:xfrm>
          <a:prstGeom prst="roundRect">
            <a:avLst>
              <a:gd name="adj" fmla="val 3846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4581144" y="324612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312" y="3447288"/>
            <a:ext cx="329184" cy="32918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495544" y="329184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IBM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4626864" y="4160520"/>
            <a:ext cx="2953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APIs across IBM Cloud services for compute, data, and AI.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8119872" y="2926080"/>
            <a:ext cx="3639312" cy="2377440"/>
          </a:xfrm>
          <a:prstGeom prst="roundRect">
            <a:avLst>
              <a:gd name="adj" fmla="val 384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8439912" y="3246120"/>
            <a:ext cx="731520" cy="7315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1080" y="3447288"/>
            <a:ext cx="329184" cy="32918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354312" y="329184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Intel</a:t>
            </a:r>
            <a:endParaRPr lang="en-US" sz="1800" dirty="0"/>
          </a:p>
        </p:txBody>
      </p:sp>
      <p:sp>
        <p:nvSpPr>
          <p:cNvPr id="24" name="Text 17"/>
          <p:cNvSpPr/>
          <p:nvPr/>
        </p:nvSpPr>
        <p:spPr>
          <a:xfrm>
            <a:off x="8485632" y="4160520"/>
            <a:ext cx="2953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and APIs (e.g., Intel Cloud Builder) for building and managing cloud infrastructure.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9509760" y="4206240"/>
            <a:ext cx="2743200" cy="2743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Virtualization in Cloud, Recap</a:t>
            </a:r>
            <a:endParaRPr lang="en-US" sz="3300" dirty="0"/>
          </a:p>
        </p:txBody>
      </p:sp>
      <p:sp>
        <p:nvSpPr>
          <p:cNvPr id="5" name="Shape 2"/>
          <p:cNvSpPr/>
          <p:nvPr/>
        </p:nvSpPr>
        <p:spPr>
          <a:xfrm>
            <a:off x="822960" y="2487168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2624328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72768" y="2441448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abstracts physical resources into isolated virtual instances.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822960" y="3236976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3374136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72768" y="3191256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applies to CPU, memory, storage, network, data, and applications.</a:t>
            </a:r>
            <a:endParaRPr lang="en-US" sz="1450" dirty="0"/>
          </a:p>
        </p:txBody>
      </p:sp>
      <p:sp>
        <p:nvSpPr>
          <p:cNvPr id="11" name="Shape 6"/>
          <p:cNvSpPr/>
          <p:nvPr/>
        </p:nvSpPr>
        <p:spPr>
          <a:xfrm>
            <a:off x="822960" y="3986784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" y="4123944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572768" y="3941064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Hypervisors run VMs — Type 1 (bare-metal) and Type 2 (hosted).</a:t>
            </a:r>
            <a:endParaRPr lang="en-US" sz="1450" dirty="0"/>
          </a:p>
        </p:txBody>
      </p:sp>
      <p:sp>
        <p:nvSpPr>
          <p:cNvPr id="14" name="Shape 8"/>
          <p:cNvSpPr/>
          <p:nvPr/>
        </p:nvSpPr>
        <p:spPr>
          <a:xfrm>
            <a:off x="822960" y="473659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4873752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572768" y="4690872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Approaches: full, paravirtualization, and hardware-assisted.</a:t>
            </a:r>
            <a:endParaRPr lang="en-US" sz="1450" dirty="0"/>
          </a:p>
        </p:txBody>
      </p:sp>
      <p:sp>
        <p:nvSpPr>
          <p:cNvPr id="17" name="Shape 10"/>
          <p:cNvSpPr/>
          <p:nvPr/>
        </p:nvSpPr>
        <p:spPr>
          <a:xfrm>
            <a:off x="822960" y="5486400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120" y="5623560"/>
            <a:ext cx="274320" cy="27432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572768" y="5440680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the foundation of cloud computing and powers modern app development.</a:t>
            </a:r>
            <a:endParaRPr lang="en-US" sz="1450" dirty="0"/>
          </a:p>
        </p:txBody>
      </p:sp>
      <p:sp>
        <p:nvSpPr>
          <p:cNvPr id="20" name="Text 12"/>
          <p:cNvSpPr/>
          <p:nvPr/>
        </p:nvSpPr>
        <p:spPr>
          <a:xfrm>
            <a:off x="777240" y="630936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Essentials of Cloud Computing — K. Chandrasekaran · Chapters 6 &amp; 7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WILL COVER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Unit Roadmap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19476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" y="213055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295144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804672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Virtualization Basics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04672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 &amp; why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3364992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621024" y="19476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904" y="2130552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11496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3621024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Opportunities &amp; Types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3621024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be virtualized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181344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437376" y="19476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256" y="2130552"/>
            <a:ext cx="274320" cy="27432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927848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6437376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Virtual Machines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6437376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 guest systems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8997696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9253728" y="19476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6608" y="2130552"/>
            <a:ext cx="274320" cy="27432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0744200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9253728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Hypervisors</a:t>
            </a:r>
            <a:endParaRPr lang="en-US" sz="1500" dirty="0"/>
          </a:p>
        </p:txBody>
      </p:sp>
      <p:sp>
        <p:nvSpPr>
          <p:cNvPr id="29" name="Text 22"/>
          <p:cNvSpPr/>
          <p:nvPr/>
        </p:nvSpPr>
        <p:spPr>
          <a:xfrm>
            <a:off x="9253728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VM manager</a:t>
            </a:r>
            <a:endParaRPr lang="en-US" sz="1150" dirty="0"/>
          </a:p>
        </p:txBody>
      </p:sp>
      <p:sp>
        <p:nvSpPr>
          <p:cNvPr id="30" name="Shape 23"/>
          <p:cNvSpPr/>
          <p:nvPr/>
        </p:nvSpPr>
        <p:spPr>
          <a:xfrm>
            <a:off x="548640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804672" y="40050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552" y="4187952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2295144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2400" dirty="0"/>
          </a:p>
        </p:txBody>
      </p:sp>
      <p:sp>
        <p:nvSpPr>
          <p:cNvPr id="34" name="Text 26"/>
          <p:cNvSpPr/>
          <p:nvPr/>
        </p:nvSpPr>
        <p:spPr>
          <a:xfrm>
            <a:off x="804672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Architecture</a:t>
            </a:r>
            <a:endParaRPr lang="en-US" sz="1500" dirty="0"/>
          </a:p>
        </p:txBody>
      </p:sp>
      <p:sp>
        <p:nvSpPr>
          <p:cNvPr id="35" name="Text 27"/>
          <p:cNvSpPr/>
          <p:nvPr/>
        </p:nvSpPr>
        <p:spPr>
          <a:xfrm>
            <a:off x="804672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· para · HW-assisted</a:t>
            </a:r>
            <a:endParaRPr lang="en-US" sz="1150" dirty="0"/>
          </a:p>
        </p:txBody>
      </p:sp>
      <p:sp>
        <p:nvSpPr>
          <p:cNvPr id="36" name="Shape 28"/>
          <p:cNvSpPr/>
          <p:nvPr/>
        </p:nvSpPr>
        <p:spPr>
          <a:xfrm>
            <a:off x="3364992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7" name="Shape 29"/>
          <p:cNvSpPr/>
          <p:nvPr/>
        </p:nvSpPr>
        <p:spPr>
          <a:xfrm>
            <a:off x="3621024" y="40050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3904" y="4187952"/>
            <a:ext cx="274320" cy="274320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5111496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06</a:t>
            </a:r>
            <a:endParaRPr lang="en-US" sz="2400" dirty="0"/>
          </a:p>
        </p:txBody>
      </p:sp>
      <p:sp>
        <p:nvSpPr>
          <p:cNvPr id="40" name="Text 31"/>
          <p:cNvSpPr/>
          <p:nvPr/>
        </p:nvSpPr>
        <p:spPr>
          <a:xfrm>
            <a:off x="3621024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Role in Cloud</a:t>
            </a:r>
            <a:endParaRPr lang="en-US" sz="1500" dirty="0"/>
          </a:p>
        </p:txBody>
      </p:sp>
      <p:sp>
        <p:nvSpPr>
          <p:cNvPr id="41" name="Text 32"/>
          <p:cNvSpPr/>
          <p:nvPr/>
        </p:nvSpPr>
        <p:spPr>
          <a:xfrm>
            <a:off x="3621024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enables the cloud</a:t>
            </a:r>
            <a:endParaRPr lang="en-US" sz="1150" dirty="0"/>
          </a:p>
        </p:txBody>
      </p:sp>
      <p:sp>
        <p:nvSpPr>
          <p:cNvPr id="42" name="Shape 33"/>
          <p:cNvSpPr/>
          <p:nvPr/>
        </p:nvSpPr>
        <p:spPr>
          <a:xfrm>
            <a:off x="6181344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3" name="Shape 34"/>
          <p:cNvSpPr/>
          <p:nvPr/>
        </p:nvSpPr>
        <p:spPr>
          <a:xfrm>
            <a:off x="6437376" y="40050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44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0256" y="4187952"/>
            <a:ext cx="274320" cy="274320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7927848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07</a:t>
            </a:r>
            <a:endParaRPr lang="en-US" sz="2400" dirty="0"/>
          </a:p>
        </p:txBody>
      </p:sp>
      <p:sp>
        <p:nvSpPr>
          <p:cNvPr id="46" name="Text 36"/>
          <p:cNvSpPr/>
          <p:nvPr/>
        </p:nvSpPr>
        <p:spPr>
          <a:xfrm>
            <a:off x="6437376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 Development</a:t>
            </a:r>
            <a:endParaRPr lang="en-US" sz="1500" dirty="0"/>
          </a:p>
        </p:txBody>
      </p:sp>
      <p:sp>
        <p:nvSpPr>
          <p:cNvPr id="47" name="Text 37"/>
          <p:cNvSpPr/>
          <p:nvPr/>
        </p:nvSpPr>
        <p:spPr>
          <a:xfrm>
            <a:off x="6437376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Methodologies &amp; power</a:t>
            </a:r>
            <a:endParaRPr lang="en-US" sz="1150" dirty="0"/>
          </a:p>
        </p:txBody>
      </p:sp>
      <p:sp>
        <p:nvSpPr>
          <p:cNvPr id="48" name="Shape 38"/>
          <p:cNvSpPr/>
          <p:nvPr/>
        </p:nvSpPr>
        <p:spPr>
          <a:xfrm>
            <a:off x="8997696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9" name="Shape 39"/>
          <p:cNvSpPr/>
          <p:nvPr/>
        </p:nvSpPr>
        <p:spPr>
          <a:xfrm>
            <a:off x="9253728" y="40050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5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36608" y="4187952"/>
            <a:ext cx="274320" cy="274320"/>
          </a:xfrm>
          <a:prstGeom prst="rect">
            <a:avLst/>
          </a:prstGeom>
        </p:spPr>
      </p:pic>
      <p:sp>
        <p:nvSpPr>
          <p:cNvPr id="51" name="Text 40"/>
          <p:cNvSpPr/>
          <p:nvPr/>
        </p:nvSpPr>
        <p:spPr>
          <a:xfrm>
            <a:off x="10744200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08</a:t>
            </a:r>
            <a:endParaRPr lang="en-US" sz="2400" dirty="0"/>
          </a:p>
        </p:txBody>
      </p:sp>
      <p:sp>
        <p:nvSpPr>
          <p:cNvPr id="52" name="Text 41"/>
          <p:cNvSpPr/>
          <p:nvPr/>
        </p:nvSpPr>
        <p:spPr>
          <a:xfrm>
            <a:off x="9253728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Platforms &amp; APIs</a:t>
            </a:r>
            <a:endParaRPr lang="en-US" sz="1500" dirty="0"/>
          </a:p>
        </p:txBody>
      </p:sp>
      <p:sp>
        <p:nvSpPr>
          <p:cNvPr id="53" name="Text 42"/>
          <p:cNvSpPr/>
          <p:nvPr/>
        </p:nvSpPr>
        <p:spPr>
          <a:xfrm>
            <a:off x="9253728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and connect</a:t>
            </a:r>
            <a:endParaRPr lang="en-US" sz="1150" dirty="0"/>
          </a:p>
        </p:txBody>
      </p:sp>
      <p:sp>
        <p:nvSpPr>
          <p:cNvPr id="54" name="Text 4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Is Virtualization?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11064240" cy="1371600"/>
          </a:xfrm>
          <a:prstGeom prst="roundRect">
            <a:avLst>
              <a:gd name="adj" fmla="val 66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965960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2176272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74520" y="1783080"/>
            <a:ext cx="9464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a virtual (rather than physical) version of a resource</a:t>
            </a:r>
            <a:r>
              <a:rPr lang="en-US" sz="15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 server, storage device, network, or operating system. A software layer abstracts the physical hardware so that many isolated virtual instances can run on one physical machine.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548640" y="3291840"/>
            <a:ext cx="2724912" cy="2103120"/>
          </a:xfrm>
          <a:prstGeom prst="roundRect">
            <a:avLst>
              <a:gd name="adj" fmla="val 43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545336" y="3566160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6504" y="3767328"/>
            <a:ext cx="329184" cy="32918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85800" y="4434840"/>
            <a:ext cx="2450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Higher utilization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731520" y="4828032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many workloads on one physical machine.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3410712" y="3291840"/>
            <a:ext cx="2724912" cy="2103120"/>
          </a:xfrm>
          <a:prstGeom prst="roundRect">
            <a:avLst>
              <a:gd name="adj" fmla="val 43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4407408" y="356616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8576" y="3767328"/>
            <a:ext cx="329184" cy="32918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547872" y="4434840"/>
            <a:ext cx="2450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Isolation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3593592" y="4828032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virtual instance is separated and secure.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6272784" y="3291840"/>
            <a:ext cx="2724912" cy="2103120"/>
          </a:xfrm>
          <a:prstGeom prst="roundRect">
            <a:avLst>
              <a:gd name="adj" fmla="val 43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269480" y="3566160"/>
            <a:ext cx="731520" cy="7315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0648" y="3767328"/>
            <a:ext cx="329184" cy="32918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409944" y="4434840"/>
            <a:ext cx="2450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Flexibility</a:t>
            </a:r>
            <a:endParaRPr lang="en-US" sz="1450" dirty="0"/>
          </a:p>
        </p:txBody>
      </p:sp>
      <p:sp>
        <p:nvSpPr>
          <p:cNvPr id="24" name="Text 17"/>
          <p:cNvSpPr/>
          <p:nvPr/>
        </p:nvSpPr>
        <p:spPr>
          <a:xfrm>
            <a:off x="6455664" y="4828032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Provision, move, and resize resources easily.</a:t>
            </a:r>
            <a:endParaRPr lang="en-US" sz="1100" dirty="0"/>
          </a:p>
        </p:txBody>
      </p:sp>
      <p:sp>
        <p:nvSpPr>
          <p:cNvPr id="25" name="Shape 18"/>
          <p:cNvSpPr/>
          <p:nvPr/>
        </p:nvSpPr>
        <p:spPr>
          <a:xfrm>
            <a:off x="9134856" y="3291840"/>
            <a:ext cx="2724912" cy="2103120"/>
          </a:xfrm>
          <a:prstGeom prst="roundRect">
            <a:avLst>
              <a:gd name="adj" fmla="val 43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10131552" y="3566160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2720" y="3767328"/>
            <a:ext cx="329184" cy="329184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9272016" y="4434840"/>
            <a:ext cx="2450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Lower cost</a:t>
            </a:r>
            <a:endParaRPr lang="en-US" sz="1450" dirty="0"/>
          </a:p>
        </p:txBody>
      </p:sp>
      <p:sp>
        <p:nvSpPr>
          <p:cNvPr id="29" name="Text 21"/>
          <p:cNvSpPr/>
          <p:nvPr/>
        </p:nvSpPr>
        <p:spPr>
          <a:xfrm>
            <a:off x="9317736" y="4828032"/>
            <a:ext cx="2359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 cuts hardware and energy spend.</a:t>
            </a:r>
            <a:endParaRPr lang="en-US" sz="1100" dirty="0"/>
          </a:p>
        </p:txBody>
      </p:sp>
      <p:sp>
        <p:nvSpPr>
          <p:cNvPr id="30" name="Text 22"/>
          <p:cNvSpPr/>
          <p:nvPr/>
        </p:nvSpPr>
        <p:spPr>
          <a:xfrm>
            <a:off x="548640" y="553212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is widely regarded as the foundation of cloud computing.</a:t>
            </a:r>
            <a:endParaRPr lang="en-US" sz="1300" dirty="0"/>
          </a:p>
        </p:txBody>
      </p:sp>
      <p:sp>
        <p:nvSpPr>
          <p:cNvPr id="31" name="Text 2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OPPORTUNITIES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Which Resources Can Be Virtualized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can be applied across the whole resource stack — not just servers.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438912" y="205740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94944" y="2313432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2459736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71600" y="231343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Processor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713232" y="299008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CPU cycles among many virtual machines.</a:t>
            </a:r>
            <a:endParaRPr lang="en-US" sz="1120" dirty="0"/>
          </a:p>
        </p:txBody>
      </p:sp>
      <p:sp>
        <p:nvSpPr>
          <p:cNvPr id="12" name="Shape 8"/>
          <p:cNvSpPr/>
          <p:nvPr/>
        </p:nvSpPr>
        <p:spPr>
          <a:xfrm>
            <a:off x="4261104" y="205740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17136" y="2313432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440" y="2459736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93792" y="231343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Memory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4535424" y="299008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 and pool physical RAM across VMs.</a:t>
            </a:r>
            <a:endParaRPr lang="en-US" sz="1120" dirty="0"/>
          </a:p>
        </p:txBody>
      </p:sp>
      <p:sp>
        <p:nvSpPr>
          <p:cNvPr id="17" name="Shape 12"/>
          <p:cNvSpPr/>
          <p:nvPr/>
        </p:nvSpPr>
        <p:spPr>
          <a:xfrm>
            <a:off x="8083296" y="205740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39328" y="2313432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5632" y="2459736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015984" y="231343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Storage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8357616" y="299008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physical storage into logical pools.</a:t>
            </a:r>
            <a:endParaRPr lang="en-US" sz="1120" dirty="0"/>
          </a:p>
        </p:txBody>
      </p:sp>
      <p:sp>
        <p:nvSpPr>
          <p:cNvPr id="22" name="Shape 16"/>
          <p:cNvSpPr/>
          <p:nvPr/>
        </p:nvSpPr>
        <p:spPr>
          <a:xfrm>
            <a:off x="438912" y="405993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94944" y="4315968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48" y="4462272"/>
            <a:ext cx="274320" cy="27432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371600" y="431596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Network</a:t>
            </a:r>
            <a:endParaRPr lang="en-US" sz="1600" dirty="0"/>
          </a:p>
        </p:txBody>
      </p:sp>
      <p:sp>
        <p:nvSpPr>
          <p:cNvPr id="26" name="Text 19"/>
          <p:cNvSpPr/>
          <p:nvPr/>
        </p:nvSpPr>
        <p:spPr>
          <a:xfrm>
            <a:off x="713232" y="499262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virtual networks, VLANs, and overlays.</a:t>
            </a:r>
            <a:endParaRPr lang="en-US" sz="1120" dirty="0"/>
          </a:p>
        </p:txBody>
      </p:sp>
      <p:sp>
        <p:nvSpPr>
          <p:cNvPr id="27" name="Shape 20"/>
          <p:cNvSpPr/>
          <p:nvPr/>
        </p:nvSpPr>
        <p:spPr>
          <a:xfrm>
            <a:off x="4261104" y="405993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4517136" y="4315968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4462272"/>
            <a:ext cx="274320" cy="27432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193792" y="431596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</a:t>
            </a:r>
            <a:endParaRPr lang="en-US" sz="1600" dirty="0"/>
          </a:p>
        </p:txBody>
      </p:sp>
      <p:sp>
        <p:nvSpPr>
          <p:cNvPr id="31" name="Text 23"/>
          <p:cNvSpPr/>
          <p:nvPr/>
        </p:nvSpPr>
        <p:spPr>
          <a:xfrm>
            <a:off x="4535424" y="499262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access to data regardless of location or format.</a:t>
            </a:r>
            <a:endParaRPr lang="en-US" sz="1120" dirty="0"/>
          </a:p>
        </p:txBody>
      </p:sp>
      <p:sp>
        <p:nvSpPr>
          <p:cNvPr id="32" name="Shape 24"/>
          <p:cNvSpPr/>
          <p:nvPr/>
        </p:nvSpPr>
        <p:spPr>
          <a:xfrm>
            <a:off x="8083296" y="405993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25"/>
          <p:cNvSpPr/>
          <p:nvPr/>
        </p:nvSpPr>
        <p:spPr>
          <a:xfrm>
            <a:off x="8339328" y="4315968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5632" y="4462272"/>
            <a:ext cx="274320" cy="27432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9015984" y="431596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Application</a:t>
            </a:r>
            <a:endParaRPr lang="en-US" sz="1600" dirty="0"/>
          </a:p>
        </p:txBody>
      </p:sp>
      <p:sp>
        <p:nvSpPr>
          <p:cNvPr id="36" name="Text 27"/>
          <p:cNvSpPr/>
          <p:nvPr/>
        </p:nvSpPr>
        <p:spPr>
          <a:xfrm>
            <a:off x="8357616" y="499262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apps in isolated units, decoupled from the OS.</a:t>
            </a:r>
            <a:endParaRPr lang="en-US" sz="1120" dirty="0"/>
          </a:p>
        </p:txBody>
      </p:sp>
      <p:sp>
        <p:nvSpPr>
          <p:cNvPr id="37" name="Text 28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VIRTUALIZATION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Categories of Virtualization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38912" y="173736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94944" y="1993392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2139696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9933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OS Virtualization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713232" y="267004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isolated user spaces (containers) on one OS kernel.</a:t>
            </a:r>
            <a:endParaRPr lang="en-US" sz="1080" dirty="0"/>
          </a:p>
        </p:txBody>
      </p:sp>
      <p:sp>
        <p:nvSpPr>
          <p:cNvPr id="11" name="Shape 7"/>
          <p:cNvSpPr/>
          <p:nvPr/>
        </p:nvSpPr>
        <p:spPr>
          <a:xfrm>
            <a:off x="4261104" y="173736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17136" y="1993392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440" y="2139696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93792" y="19933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Server Virtualization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35424" y="267004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VMs, each with its own OS, on one server.</a:t>
            </a:r>
            <a:endParaRPr lang="en-US" sz="1080" dirty="0"/>
          </a:p>
        </p:txBody>
      </p:sp>
      <p:sp>
        <p:nvSpPr>
          <p:cNvPr id="16" name="Shape 11"/>
          <p:cNvSpPr/>
          <p:nvPr/>
        </p:nvSpPr>
        <p:spPr>
          <a:xfrm>
            <a:off x="8083296" y="173736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339328" y="1993392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5632" y="2139696"/>
            <a:ext cx="274320" cy="2743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15984" y="19933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Storage Virtualization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8357616" y="267004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storage abstracted into logical volumes.</a:t>
            </a:r>
            <a:endParaRPr lang="en-US" sz="1080" dirty="0"/>
          </a:p>
        </p:txBody>
      </p:sp>
      <p:sp>
        <p:nvSpPr>
          <p:cNvPr id="21" name="Shape 15"/>
          <p:cNvSpPr/>
          <p:nvPr/>
        </p:nvSpPr>
        <p:spPr>
          <a:xfrm>
            <a:off x="438912" y="373989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94944" y="3995928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48" y="4142232"/>
            <a:ext cx="274320" cy="27432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371600" y="399592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Network Virtualization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713232" y="467258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Software-defined virtual networks over physical links.</a:t>
            </a:r>
            <a:endParaRPr lang="en-US" sz="1080" dirty="0"/>
          </a:p>
        </p:txBody>
      </p:sp>
      <p:sp>
        <p:nvSpPr>
          <p:cNvPr id="26" name="Shape 19"/>
          <p:cNvSpPr/>
          <p:nvPr/>
        </p:nvSpPr>
        <p:spPr>
          <a:xfrm>
            <a:off x="4261104" y="373989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517136" y="3995928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4142232"/>
            <a:ext cx="274320" cy="274320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193792" y="399592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Application Virtualization</a:t>
            </a:r>
            <a:endParaRPr lang="en-US" sz="1500" dirty="0"/>
          </a:p>
        </p:txBody>
      </p:sp>
      <p:sp>
        <p:nvSpPr>
          <p:cNvPr id="30" name="Text 22"/>
          <p:cNvSpPr/>
          <p:nvPr/>
        </p:nvSpPr>
        <p:spPr>
          <a:xfrm>
            <a:off x="4535424" y="467258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Apps run isolated from the underlying OS.</a:t>
            </a:r>
            <a:endParaRPr lang="en-US" sz="1080" dirty="0"/>
          </a:p>
        </p:txBody>
      </p:sp>
      <p:sp>
        <p:nvSpPr>
          <p:cNvPr id="31" name="Shape 23"/>
          <p:cNvSpPr/>
          <p:nvPr/>
        </p:nvSpPr>
        <p:spPr>
          <a:xfrm>
            <a:off x="8083296" y="373989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8339328" y="3995928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5632" y="4142232"/>
            <a:ext cx="274320" cy="274320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015984" y="399592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Desktop Virtualization</a:t>
            </a:r>
            <a:endParaRPr lang="en-US" sz="1500" dirty="0"/>
          </a:p>
        </p:txBody>
      </p:sp>
      <p:sp>
        <p:nvSpPr>
          <p:cNvPr id="35" name="Text 26"/>
          <p:cNvSpPr/>
          <p:nvPr/>
        </p:nvSpPr>
        <p:spPr>
          <a:xfrm>
            <a:off x="8357616" y="467258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desktops (VDI) delivered to any device.</a:t>
            </a:r>
            <a:endParaRPr lang="en-US" sz="1080" dirty="0"/>
          </a:p>
        </p:txBody>
      </p:sp>
      <p:sp>
        <p:nvSpPr>
          <p:cNvPr id="36" name="Text 27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MACHINES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VMs — Computers Within a Computer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5029200" cy="3840480"/>
          </a:xfrm>
          <a:prstGeom prst="roundRect">
            <a:avLst>
              <a:gd name="adj" fmla="val 2381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874520"/>
            <a:ext cx="685800" cy="68580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24" y="2066544"/>
            <a:ext cx="301752" cy="301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37360" y="19202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is a VM?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914400" y="269748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software emulation of a physical computer. Each VM runs its own operating system and applications as if on real hardware — yet many VMs share one physical host, fully isolated from one another.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932688" y="4206240"/>
            <a:ext cx="411480" cy="4114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6" y="4315968"/>
            <a:ext cx="192024" cy="19202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63040" y="416966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hardware: vCPU, vRAM, vDisk, vNIC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932688" y="4754880"/>
            <a:ext cx="411480" cy="4114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416" y="4864608"/>
            <a:ext cx="192024" cy="19202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63040" y="471830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a guest OS, managed by a hypervisor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5806440" y="1645920"/>
            <a:ext cx="5806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Why VMs matter</a:t>
            </a:r>
            <a:endParaRPr lang="en-US" sz="1700" dirty="0"/>
          </a:p>
        </p:txBody>
      </p:sp>
      <p:sp>
        <p:nvSpPr>
          <p:cNvPr id="18" name="Shape 12"/>
          <p:cNvSpPr/>
          <p:nvPr/>
        </p:nvSpPr>
        <p:spPr>
          <a:xfrm>
            <a:off x="5806440" y="210312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5989320" y="2286000"/>
            <a:ext cx="411480" cy="4114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9048" y="2395728"/>
            <a:ext cx="192024" cy="19202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537960" y="210312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 </a:t>
            </a: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fault or breach in one VM stays contained.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5806440" y="297180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6"/>
          <p:cNvSpPr/>
          <p:nvPr/>
        </p:nvSpPr>
        <p:spPr>
          <a:xfrm>
            <a:off x="5989320" y="3154680"/>
            <a:ext cx="411480" cy="4114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9048" y="3264408"/>
            <a:ext cx="192024" cy="192024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537960" y="297180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  </a:t>
            </a: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VMs on one host raise utilization.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5806440" y="384048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7" name="Shape 19"/>
          <p:cNvSpPr/>
          <p:nvPr/>
        </p:nvSpPr>
        <p:spPr>
          <a:xfrm>
            <a:off x="5989320" y="4023360"/>
            <a:ext cx="411480" cy="4114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9048" y="4133088"/>
            <a:ext cx="192024" cy="192024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6537960" y="384048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Portability  </a:t>
            </a: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Snapshot, clone, and live-migrate between hosts.</a:t>
            </a:r>
            <a:endParaRPr lang="en-US" sz="1200" dirty="0"/>
          </a:p>
        </p:txBody>
      </p:sp>
      <p:sp>
        <p:nvSpPr>
          <p:cNvPr id="30" name="Shape 21"/>
          <p:cNvSpPr/>
          <p:nvPr/>
        </p:nvSpPr>
        <p:spPr>
          <a:xfrm>
            <a:off x="5806440" y="470916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1" name="Shape 22"/>
          <p:cNvSpPr/>
          <p:nvPr/>
        </p:nvSpPr>
        <p:spPr>
          <a:xfrm>
            <a:off x="5989320" y="4892040"/>
            <a:ext cx="411480" cy="4114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9048" y="5001768"/>
            <a:ext cx="192024" cy="192024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6537960" y="470916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Elasticity  </a:t>
            </a: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and destroy VMs on demand.</a:t>
            </a:r>
            <a:endParaRPr lang="en-US" sz="1200" dirty="0"/>
          </a:p>
        </p:txBody>
      </p:sp>
      <p:sp>
        <p:nvSpPr>
          <p:cNvPr id="34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HYPERVISORS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Virtual Machine Manager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27632"/>
            <a:ext cx="11064240" cy="1051560"/>
          </a:xfrm>
          <a:prstGeom prst="roundRect">
            <a:avLst>
              <a:gd name="adj" fmla="val 869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847088"/>
            <a:ext cx="621792" cy="62179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" y="2020824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1737360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hypervisor (Virtual Machine Monitor)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software that creates and runs virtual machines, allocating the physical CPU, memory, storage, and network among them.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548640" y="2880360"/>
            <a:ext cx="5394960" cy="2514600"/>
          </a:xfrm>
          <a:prstGeom prst="roundRect">
            <a:avLst>
              <a:gd name="adj" fmla="val 363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68680" y="3172968"/>
            <a:ext cx="685800" cy="68580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704" y="3364992"/>
            <a:ext cx="301752" cy="30175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91640" y="320040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Type 1 — Bare-metal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914400" y="393192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directly on the physical hardware, with no host OS beneath it.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1005840" y="44805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performance &amp; efficiency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 data centers &amp; clouds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VMware ESXi, Xen, Hyper-V, KVM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6400800" y="2880360"/>
            <a:ext cx="5394960" cy="2514600"/>
          </a:xfrm>
          <a:prstGeom prst="roundRect">
            <a:avLst>
              <a:gd name="adj" fmla="val 3636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720840" y="3172968"/>
            <a:ext cx="685800" cy="68580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2864" y="3364992"/>
            <a:ext cx="301752" cy="30175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543800" y="320040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Type 2 — Hosted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6766560" y="393192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as an application on top of an existing host operating system.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6858000" y="44805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to install on a PC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for testing &amp; development</a:t>
            </a:r>
            <a:endParaRPr lang="en-US" sz="11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VirtualBox, VMware Workstation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ARCHITECTURE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Three Approaches to Virtualization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hypervisor presents hardware to the guest OS defines the approach.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402336" y="2148840"/>
            <a:ext cx="3639312" cy="3200400"/>
          </a:xfrm>
          <a:prstGeom prst="roundRect">
            <a:avLst>
              <a:gd name="adj" fmla="val 285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810512" y="2441448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112" y="2670048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216" y="342900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Full Virtualization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658368" y="3931920"/>
            <a:ext cx="31272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guest OS runs unmodified; the hypervisor fully emulates the hardware (often via binary translation).</a:t>
            </a:r>
            <a:endParaRPr lang="en-US" sz="1130" dirty="0"/>
          </a:p>
        </p:txBody>
      </p:sp>
      <p:sp>
        <p:nvSpPr>
          <p:cNvPr id="12" name="Text 8"/>
          <p:cNvSpPr/>
          <p:nvPr/>
        </p:nvSpPr>
        <p:spPr>
          <a:xfrm>
            <a:off x="658368" y="4846320"/>
            <a:ext cx="3127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Broad OS compatibility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Some performance overhead</a:t>
            </a:r>
            <a:endParaRPr lang="en-US" sz="1080" dirty="0"/>
          </a:p>
        </p:txBody>
      </p:sp>
      <p:sp>
        <p:nvSpPr>
          <p:cNvPr id="13" name="Shape 9"/>
          <p:cNvSpPr/>
          <p:nvPr/>
        </p:nvSpPr>
        <p:spPr>
          <a:xfrm>
            <a:off x="4261104" y="2148840"/>
            <a:ext cx="3639312" cy="3200400"/>
          </a:xfrm>
          <a:prstGeom prst="roundRect">
            <a:avLst>
              <a:gd name="adj" fmla="val 285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5669280" y="2441448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880" y="2670048"/>
            <a:ext cx="365760" cy="365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443984" y="342900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Paravirtualization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4517136" y="3931920"/>
            <a:ext cx="31272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guest OS is modified to be aware of the hypervisor and calls it directly (hypercalls).</a:t>
            </a:r>
            <a:endParaRPr lang="en-US" sz="1130" dirty="0"/>
          </a:p>
        </p:txBody>
      </p:sp>
      <p:sp>
        <p:nvSpPr>
          <p:cNvPr id="18" name="Text 13"/>
          <p:cNvSpPr/>
          <p:nvPr/>
        </p:nvSpPr>
        <p:spPr>
          <a:xfrm>
            <a:off x="4517136" y="4846320"/>
            <a:ext cx="3127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Better performance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Requires a modified guest OS</a:t>
            </a:r>
            <a:endParaRPr lang="en-US" sz="1080" dirty="0"/>
          </a:p>
        </p:txBody>
      </p:sp>
      <p:sp>
        <p:nvSpPr>
          <p:cNvPr id="19" name="Shape 14"/>
          <p:cNvSpPr/>
          <p:nvPr/>
        </p:nvSpPr>
        <p:spPr>
          <a:xfrm>
            <a:off x="8119872" y="2148840"/>
            <a:ext cx="3639312" cy="3200400"/>
          </a:xfrm>
          <a:prstGeom prst="roundRect">
            <a:avLst>
              <a:gd name="adj" fmla="val 285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528048" y="2441448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6648" y="2670048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02752" y="342900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Hardware-Assisted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8375904" y="3931920"/>
            <a:ext cx="31272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extensions (Intel VT-x, AMD-V) support virtualization in hardware, so the guest OS stays unmodified.</a:t>
            </a:r>
            <a:endParaRPr lang="en-US" sz="1130" dirty="0"/>
          </a:p>
        </p:txBody>
      </p:sp>
      <p:sp>
        <p:nvSpPr>
          <p:cNvPr id="24" name="Text 18"/>
          <p:cNvSpPr/>
          <p:nvPr/>
        </p:nvSpPr>
        <p:spPr>
          <a:xfrm>
            <a:off x="8375904" y="4846320"/>
            <a:ext cx="3127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Low overhead, unmodified OS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Needs CPU support</a:t>
            </a:r>
            <a:endParaRPr lang="en-US" sz="1080" dirty="0"/>
          </a:p>
        </p:txBody>
      </p:sp>
      <p:sp>
        <p:nvSpPr>
          <p:cNvPr id="25" name="Text 1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IN THE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Why Virtualization Enables Cloud Computing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38912" y="196596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94944" y="2221992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2368296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22219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Resource pooling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713232" y="289864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resources are pooled and shared among many users.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261104" y="196596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17136" y="2221992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440" y="2368296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93792" y="22219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Multi-tenancy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35424" y="289864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 VMs let many tenants safely share one platform.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8083296" y="196596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339328" y="2221992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5632" y="2368296"/>
            <a:ext cx="274320" cy="2743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15984" y="222199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Elasticity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8357616" y="2898648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VMs spin up and down on demand for rapid scaling.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438912" y="396849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94944" y="4224528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48" y="4370832"/>
            <a:ext cx="274320" cy="27432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371600" y="422452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Utilization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713232" y="490118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Consolidation drives higher efficiency and lower cost.</a:t>
            </a:r>
            <a:endParaRPr lang="en-US" sz="1100" dirty="0"/>
          </a:p>
        </p:txBody>
      </p:sp>
      <p:sp>
        <p:nvSpPr>
          <p:cNvPr id="26" name="Shape 19"/>
          <p:cNvSpPr/>
          <p:nvPr/>
        </p:nvSpPr>
        <p:spPr>
          <a:xfrm>
            <a:off x="4261104" y="396849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517136" y="4224528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4370832"/>
            <a:ext cx="274320" cy="274320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193792" y="422452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Enables IaaS</a:t>
            </a:r>
            <a:endParaRPr lang="en-US" sz="1500" dirty="0"/>
          </a:p>
        </p:txBody>
      </p:sp>
      <p:sp>
        <p:nvSpPr>
          <p:cNvPr id="30" name="Text 22"/>
          <p:cNvSpPr/>
          <p:nvPr/>
        </p:nvSpPr>
        <p:spPr>
          <a:xfrm>
            <a:off x="4535424" y="490118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VMs are the raw units delivered by Infrastructure as a Service.</a:t>
            </a:r>
            <a:endParaRPr lang="en-US" sz="1100" dirty="0"/>
          </a:p>
        </p:txBody>
      </p:sp>
      <p:sp>
        <p:nvSpPr>
          <p:cNvPr id="31" name="Shape 23"/>
          <p:cNvSpPr/>
          <p:nvPr/>
        </p:nvSpPr>
        <p:spPr>
          <a:xfrm>
            <a:off x="8083296" y="3968496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8339328" y="4224528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5632" y="4370832"/>
            <a:ext cx="274320" cy="274320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015984" y="422452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Portability</a:t>
            </a:r>
            <a:endParaRPr lang="en-US" sz="1500" dirty="0"/>
          </a:p>
        </p:txBody>
      </p:sp>
      <p:sp>
        <p:nvSpPr>
          <p:cNvPr id="35" name="Text 26"/>
          <p:cNvSpPr/>
          <p:nvPr/>
        </p:nvSpPr>
        <p:spPr>
          <a:xfrm>
            <a:off x="8357616" y="490118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migration and snapshots aid availability &amp; recovery.</a:t>
            </a:r>
            <a:endParaRPr lang="en-US" sz="1100" dirty="0"/>
          </a:p>
        </p:txBody>
      </p:sp>
      <p:sp>
        <p:nvSpPr>
          <p:cNvPr id="36" name="Text 27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1187</Words>
  <Application>Microsoft Office PowerPoint</Application>
  <PresentationFormat>Widescreen</PresentationFormat>
  <Paragraphs>208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Virtualization in Cloud</dc:title>
  <dc:subject>PptxGenJS Presentation</dc:subject>
  <dc:creator>PptxGenJS</dc:creator>
  <cp:lastModifiedBy>Uday</cp:lastModifiedBy>
  <cp:revision>2</cp:revision>
  <dcterms:created xsi:type="dcterms:W3CDTF">2026-07-02T05:15:42Z</dcterms:created>
  <dcterms:modified xsi:type="dcterms:W3CDTF">2026-07-02T05:31:08Z</dcterms:modified>
</cp:coreProperties>
</file>